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7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8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9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10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4"/>
    <p:sldMasterId id="2147483708" r:id="rId5"/>
    <p:sldMasterId id="2147483696" r:id="rId6"/>
    <p:sldMasterId id="2147483724" r:id="rId7"/>
    <p:sldMasterId id="2147483744" r:id="rId8"/>
    <p:sldMasterId id="2147483714" r:id="rId9"/>
    <p:sldMasterId id="2147483664" r:id="rId10"/>
    <p:sldMasterId id="2147483668" r:id="rId11"/>
    <p:sldMasterId id="2147483672" r:id="rId12"/>
    <p:sldMasterId id="2147483676" r:id="rId13"/>
    <p:sldMasterId id="2147483680" r:id="rId14"/>
  </p:sldMasterIdLst>
  <p:notesMasterIdLst>
    <p:notesMasterId r:id="rId42"/>
  </p:notesMasterIdLst>
  <p:handoutMasterIdLst>
    <p:handoutMasterId r:id="rId43"/>
  </p:handoutMasterIdLst>
  <p:sldIdLst>
    <p:sldId id="267" r:id="rId15"/>
    <p:sldId id="1675" r:id="rId16"/>
    <p:sldId id="1685" r:id="rId17"/>
    <p:sldId id="1838" r:id="rId18"/>
    <p:sldId id="1676" r:id="rId19"/>
    <p:sldId id="1843" r:id="rId20"/>
    <p:sldId id="1845" r:id="rId21"/>
    <p:sldId id="1839" r:id="rId22"/>
    <p:sldId id="1678" r:id="rId23"/>
    <p:sldId id="1680" r:id="rId24"/>
    <p:sldId id="1683" r:id="rId25"/>
    <p:sldId id="1684" r:id="rId26"/>
    <p:sldId id="1681" r:id="rId27"/>
    <p:sldId id="1682" r:id="rId28"/>
    <p:sldId id="1840" r:id="rId29"/>
    <p:sldId id="1841" r:id="rId30"/>
    <p:sldId id="1842" r:id="rId31"/>
    <p:sldId id="257" r:id="rId32"/>
    <p:sldId id="258" r:id="rId33"/>
    <p:sldId id="1844" r:id="rId34"/>
    <p:sldId id="1847" r:id="rId35"/>
    <p:sldId id="620" r:id="rId36"/>
    <p:sldId id="1670" r:id="rId37"/>
    <p:sldId id="1846" r:id="rId38"/>
    <p:sldId id="1848" r:id="rId39"/>
    <p:sldId id="617" r:id="rId40"/>
    <p:sldId id="61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8EBFFF4-749F-40C2-8C01-B9DCDDBF8E9B}">
          <p14:sldIdLst>
            <p14:sldId id="267"/>
          </p14:sldIdLst>
        </p14:section>
        <p14:section name="Default Section" id="{28DB8ED9-7F18-40F0-9013-C39993211815}">
          <p14:sldIdLst>
            <p14:sldId id="1675"/>
            <p14:sldId id="1685"/>
            <p14:sldId id="1838"/>
            <p14:sldId id="1676"/>
            <p14:sldId id="1843"/>
            <p14:sldId id="1845"/>
            <p14:sldId id="1839"/>
            <p14:sldId id="1678"/>
            <p14:sldId id="1680"/>
            <p14:sldId id="1683"/>
            <p14:sldId id="1684"/>
            <p14:sldId id="1681"/>
            <p14:sldId id="1682"/>
            <p14:sldId id="1840"/>
            <p14:sldId id="1841"/>
            <p14:sldId id="1842"/>
            <p14:sldId id="257"/>
            <p14:sldId id="258"/>
            <p14:sldId id="1844"/>
            <p14:sldId id="1847"/>
            <p14:sldId id="620"/>
            <p14:sldId id="1670"/>
            <p14:sldId id="1846"/>
            <p14:sldId id="1848"/>
          </p14:sldIdLst>
        </p14:section>
        <p14:section name="Appendix" id="{ADD3AEAC-72D2-4118-9DF4-F06081587A8B}">
          <p14:sldIdLst>
            <p14:sldId id="617"/>
            <p14:sldId id="6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C13769-A07C-49E7-A42D-4BC7450BCF25}" v="1" dt="2019-10-23T22:21:39.758"/>
    <p1510:client id="{EB304053-8A47-4191-869A-526F1D86874B}" v="4" dt="2019-10-23T19:19:35.0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148" autoAdjust="0"/>
  </p:normalViewPr>
  <p:slideViewPr>
    <p:cSldViewPr snapToGrid="0">
      <p:cViewPr varScale="1">
        <p:scale>
          <a:sx n="103" d="100"/>
          <a:sy n="103" d="100"/>
        </p:scale>
        <p:origin x="864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9" Type="http://schemas.openxmlformats.org/officeDocument/2006/relationships/slide" Target="slides/slide25.xml"/><Relationship Id="rId3" Type="http://schemas.openxmlformats.org/officeDocument/2006/relationships/customXml" Target="../customXml/item3.xml"/><Relationship Id="rId21" Type="http://schemas.openxmlformats.org/officeDocument/2006/relationships/slide" Target="slides/slide7.xml"/><Relationship Id="rId34" Type="http://schemas.openxmlformats.org/officeDocument/2006/relationships/slide" Target="slides/slide2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slide" Target="slides/slide24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slide" Target="slides/slide15.xml"/><Relationship Id="rId41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40" Type="http://schemas.openxmlformats.org/officeDocument/2006/relationships/slide" Target="slides/slide26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slide" Target="slides/slide22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5.xml"/><Relationship Id="rId31" Type="http://schemas.openxmlformats.org/officeDocument/2006/relationships/slide" Target="slides/slide1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43" Type="http://schemas.openxmlformats.org/officeDocument/2006/relationships/handoutMaster" Target="handoutMasters/handoutMaster1.xml"/><Relationship Id="rId48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5F2DADB-CF6D-4B95-9CE3-7C38F198CC3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FD6B64-8DE7-4A77-81D0-24AE68F7F80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2A898D-CB0B-42DE-B7A7-A549B021C078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8D213-8C97-4659-AAFF-D448BAC214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915F96-3448-40CF-849A-AA3D264AFD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51EE09-E2D3-4CF3-8400-D98726F7A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1903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5573A1-FC91-43B8-BF09-B5580D242031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D9B643-07DF-4F27-BE39-9FB853121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293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9B643-07DF-4F27-BE39-9FB8531210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134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7717D-9D28-E743-8888-0F982E506E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4820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7717D-9D28-E743-8888-0F982E506E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3678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7717D-9D28-E743-8888-0F982E506E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9055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7717D-9D28-E743-8888-0F982E506E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99233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7717D-9D28-E743-8888-0F982E506E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5247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7717D-9D28-E743-8888-0F982E506E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49023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7717D-9D28-E743-8888-0F982E506E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76968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9B643-07DF-4F27-BE39-9FB8531210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5519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9B643-07DF-4F27-BE39-9FB8531210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818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7717D-9D28-E743-8888-0F982E506E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5980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7717D-9D28-E743-8888-0F982E506E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03712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7717D-9D28-E743-8888-0F982E506E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81640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7717D-9D28-E743-8888-0F982E506E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48554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7717D-9D28-E743-8888-0F982E506E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70540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7717D-9D28-E743-8888-0F982E506E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3656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7717D-9D28-E743-8888-0F982E506E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0183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7717D-9D28-E743-8888-0F982E506E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1441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7717D-9D28-E743-8888-0F982E506E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4579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7717D-9D28-E743-8888-0F982E506E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9350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7717D-9D28-E743-8888-0F982E506E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1894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7717D-9D28-E743-8888-0F982E506E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07703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7717D-9D28-E743-8888-0F982E506E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5006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9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FC566-358C-0844-88AA-C51328A62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11" y="1579902"/>
            <a:ext cx="9709414" cy="4351338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4pPr>
            <a:lvl5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BFFD42-E3FF-439F-A4F3-812E84AE0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92441"/>
            <a:ext cx="4114800" cy="365125"/>
          </a:xfrm>
        </p:spPr>
        <p:txBody>
          <a:bodyPr/>
          <a:lstStyle/>
          <a:p>
            <a:r>
              <a:rPr lang="en-US">
                <a:latin typeface="Toyota Type" panose="020B0602020202020204" pitchFamily="34" charset="0"/>
                <a:cs typeface="Toyota Type" panose="020B0602020202020204" pitchFamily="34" charset="0"/>
              </a:rPr>
              <a:t>© TOYOTA FINANCIAL SERVICES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4A1065-EF23-48E1-8E1B-53AC6F464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8911" y="6392440"/>
            <a:ext cx="2743200" cy="365125"/>
          </a:xfrm>
        </p:spPr>
        <p:txBody>
          <a:bodyPr/>
          <a:lstStyle/>
          <a:p>
            <a:fld id="{98431465-152E-4D18-8B35-8D9F7B101D9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AA2380C-823E-4B75-8F9D-724F7546A0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11" y="402447"/>
            <a:ext cx="9709414" cy="10654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759483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BF1C7287-49C8-4681-971B-2610EB711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8911" y="6400801"/>
            <a:ext cx="458692" cy="227066"/>
          </a:xfrm>
        </p:spPr>
        <p:txBody>
          <a:bodyPr/>
          <a:lstStyle>
            <a:lvl1pPr>
              <a:defRPr sz="1000"/>
            </a:lvl1pPr>
          </a:lstStyle>
          <a:p>
            <a:fld id="{98431465-152E-4D18-8B35-8D9F7B101D9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CE090-0B8D-4C13-885B-239F3F9E5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11" y="1579902"/>
            <a:ext cx="9709414" cy="4351338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4pPr>
            <a:lvl5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C18A4CBE-1248-4496-AD7D-481828553B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11" y="402447"/>
            <a:ext cx="9709414" cy="10654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19C5CC4B-B2BF-4A5D-AB03-070668D017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97208" y="6400801"/>
            <a:ext cx="2227188" cy="22706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>
                <a:latin typeface="Toyota Type" panose="020B0602020202020204" pitchFamily="34" charset="0"/>
                <a:cs typeface="Toyota Type" panose="020B0602020202020204" pitchFamily="34" charset="0"/>
              </a:rPr>
              <a:t>© TOYOTA FINANCIAL SERVICES </a:t>
            </a:r>
          </a:p>
        </p:txBody>
      </p:sp>
    </p:spTree>
    <p:extLst>
      <p:ext uri="{BB962C8B-B14F-4D97-AF65-F5344CB8AC3E}">
        <p14:creationId xmlns:p14="http://schemas.microsoft.com/office/powerpoint/2010/main" val="3947681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0E0AEA4B-72D9-41E3-8278-F86149EEB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8911" y="6400801"/>
            <a:ext cx="458692" cy="227066"/>
          </a:xfrm>
        </p:spPr>
        <p:txBody>
          <a:bodyPr/>
          <a:lstStyle>
            <a:lvl1pPr>
              <a:defRPr sz="1000"/>
            </a:lvl1pPr>
          </a:lstStyle>
          <a:p>
            <a:fld id="{98431465-152E-4D18-8B35-8D9F7B101D9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706C91-DE53-4598-9156-3859961D07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97208" y="6400801"/>
            <a:ext cx="2227188" cy="22706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>
                <a:latin typeface="Toyota Type" panose="020B0602020202020204" pitchFamily="34" charset="0"/>
                <a:cs typeface="Toyota Type" panose="020B0602020202020204" pitchFamily="34" charset="0"/>
              </a:rPr>
              <a:t>© TOYOTA FINANCIAL SERVICES </a:t>
            </a:r>
          </a:p>
        </p:txBody>
      </p:sp>
    </p:spTree>
    <p:extLst>
      <p:ext uri="{BB962C8B-B14F-4D97-AF65-F5344CB8AC3E}">
        <p14:creationId xmlns:p14="http://schemas.microsoft.com/office/powerpoint/2010/main" val="17109872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EB629-B56E-4894-A44C-5EDDAE093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11" y="1579902"/>
            <a:ext cx="9709414" cy="4351338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4pPr>
            <a:lvl5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97DEB0C6-5C33-4AB8-A04C-583D268754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11" y="402447"/>
            <a:ext cx="9709414" cy="106548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C4D263C2-7366-4D6B-9E0D-05C451331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8911" y="6400801"/>
            <a:ext cx="458692" cy="227066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98431465-152E-4D18-8B35-8D9F7B101D9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32E602BA-F18A-40A7-8B31-066F4DA864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97208" y="6400801"/>
            <a:ext cx="2227188" cy="22706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>
                <a:latin typeface="Toyota Type" panose="020B0602020202020204" pitchFamily="34" charset="0"/>
                <a:cs typeface="Toyota Type" panose="020B0602020202020204" pitchFamily="34" charset="0"/>
              </a:rPr>
              <a:t>© TOYOTA FINANCIAL SERVICES </a:t>
            </a:r>
          </a:p>
        </p:txBody>
      </p:sp>
    </p:spTree>
    <p:extLst>
      <p:ext uri="{BB962C8B-B14F-4D97-AF65-F5344CB8AC3E}">
        <p14:creationId xmlns:p14="http://schemas.microsoft.com/office/powerpoint/2010/main" val="3998784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B2AEDB8B-41A6-4065-B321-0EEB99DC5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8911" y="6400801"/>
            <a:ext cx="458692" cy="227066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98431465-152E-4D18-8B35-8D9F7B101D9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90CDCE-DF7F-4DFC-ADEE-D8B742CC58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97208" y="6400801"/>
            <a:ext cx="2227188" cy="22706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>
                <a:latin typeface="Toyota Type" panose="020B0602020202020204" pitchFamily="34" charset="0"/>
                <a:cs typeface="Toyota Type" panose="020B0602020202020204" pitchFamily="34" charset="0"/>
              </a:rPr>
              <a:t>© TOYOTA FINANCIAL SERVICES </a:t>
            </a:r>
          </a:p>
        </p:txBody>
      </p:sp>
    </p:spTree>
    <p:extLst>
      <p:ext uri="{BB962C8B-B14F-4D97-AF65-F5344CB8AC3E}">
        <p14:creationId xmlns:p14="http://schemas.microsoft.com/office/powerpoint/2010/main" val="2153230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BFCBF-6B0D-41F5-8620-32D33B425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11" y="1579902"/>
            <a:ext cx="9709414" cy="4351338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4pPr>
            <a:lvl5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C869AAE5-CDBF-4FC6-9B98-C5D699592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11" y="402447"/>
            <a:ext cx="9709414" cy="10654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7D236802-28C5-4B80-B3D0-773C523C2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8911" y="6400801"/>
            <a:ext cx="458692" cy="227066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98431465-152E-4D18-8B35-8D9F7B101D9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EB6A8E-6608-46EE-965A-19FACFC520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97208" y="6400801"/>
            <a:ext cx="2227188" cy="22706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>
                <a:latin typeface="Toyota Type" panose="020B0602020202020204" pitchFamily="34" charset="0"/>
                <a:cs typeface="Toyota Type" panose="020B0602020202020204" pitchFamily="34" charset="0"/>
              </a:rPr>
              <a:t>© TOYOTA FINANCIAL SERVICES </a:t>
            </a:r>
          </a:p>
        </p:txBody>
      </p:sp>
    </p:spTree>
    <p:extLst>
      <p:ext uri="{BB962C8B-B14F-4D97-AF65-F5344CB8AC3E}">
        <p14:creationId xmlns:p14="http://schemas.microsoft.com/office/powerpoint/2010/main" val="21580398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768198E9-CBD5-440D-B712-2790779B6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8911" y="6400801"/>
            <a:ext cx="458692" cy="227066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98431465-152E-4D18-8B35-8D9F7B101D9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0CB66C9B-FD28-4228-A77C-1D17766B90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97208" y="6400801"/>
            <a:ext cx="2227188" cy="22706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>
                <a:latin typeface="Toyota Type" panose="020B0602020202020204" pitchFamily="34" charset="0"/>
                <a:cs typeface="Toyota Type" panose="020B0602020202020204" pitchFamily="34" charset="0"/>
              </a:rPr>
              <a:t>© TOYOTA FINANCIAL SERVICES </a:t>
            </a:r>
          </a:p>
        </p:txBody>
      </p:sp>
    </p:spTree>
    <p:extLst>
      <p:ext uri="{BB962C8B-B14F-4D97-AF65-F5344CB8AC3E}">
        <p14:creationId xmlns:p14="http://schemas.microsoft.com/office/powerpoint/2010/main" val="8548524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75045-CAD1-4739-811D-3C81BE41C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11" y="1579902"/>
            <a:ext cx="9709414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+mn-lt"/>
                <a:cs typeface="Toyota Type" panose="020B0602020202020204" pitchFamily="34" charset="0"/>
              </a:defRPr>
            </a:lvl1pPr>
            <a:lvl2pPr>
              <a:defRPr b="0" i="0">
                <a:solidFill>
                  <a:schemeClr val="tx1"/>
                </a:solidFill>
                <a:latin typeface="+mn-lt"/>
                <a:cs typeface="Toyota Type" panose="020B0602020202020204" pitchFamily="34" charset="0"/>
              </a:defRPr>
            </a:lvl2pPr>
            <a:lvl3pPr>
              <a:defRPr b="0" i="0">
                <a:solidFill>
                  <a:schemeClr val="tx1"/>
                </a:solidFill>
                <a:latin typeface="+mn-lt"/>
                <a:cs typeface="Toyota Type" panose="020B0602020202020204" pitchFamily="34" charset="0"/>
              </a:defRPr>
            </a:lvl3pPr>
            <a:lvl4pPr>
              <a:defRPr b="0" i="0">
                <a:solidFill>
                  <a:schemeClr val="tx1"/>
                </a:solidFill>
                <a:latin typeface="+mn-lt"/>
                <a:cs typeface="Toyota Type" panose="020B0602020202020204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+mn-lt"/>
                <a:cs typeface="Toyota Type" panose="020B0602020202020204" pitchFamily="34" charset="0"/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A8E3FC1E-3DAE-4A63-98A1-6FFF59ECBA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11" y="402447"/>
            <a:ext cx="9709414" cy="1065488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8C054359-7FF2-4ED5-8A13-7C00984E4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8911" y="6400801"/>
            <a:ext cx="458692" cy="227066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98431465-152E-4D18-8B35-8D9F7B101D9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BACE69F7-5AA4-40E4-8A34-B3360838B9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97208" y="6400801"/>
            <a:ext cx="2227188" cy="22706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>
                <a:latin typeface="Toyota Type" panose="020B0602020202020204" pitchFamily="34" charset="0"/>
                <a:cs typeface="Toyota Type" panose="020B0602020202020204" pitchFamily="34" charset="0"/>
              </a:rPr>
              <a:t>© TOYOTA FINANCIAL SERVICES </a:t>
            </a:r>
          </a:p>
        </p:txBody>
      </p:sp>
    </p:spTree>
    <p:extLst>
      <p:ext uri="{BB962C8B-B14F-4D97-AF65-F5344CB8AC3E}">
        <p14:creationId xmlns:p14="http://schemas.microsoft.com/office/powerpoint/2010/main" val="2468162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9C6BA90C-B0F3-4FF7-B7F4-3A1DBB4AC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8911" y="6400801"/>
            <a:ext cx="458692" cy="227066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98431465-152E-4D18-8B35-8D9F7B101D9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B78A32-BD9C-4E9B-84E0-CA4580F16F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97208" y="6400801"/>
            <a:ext cx="2227188" cy="22706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>
                <a:latin typeface="Toyota Type" panose="020B0602020202020204" pitchFamily="34" charset="0"/>
                <a:cs typeface="Toyota Type" panose="020B0602020202020204" pitchFamily="34" charset="0"/>
              </a:rPr>
              <a:t>© TOYOTA FINANCIAL SERVICES </a:t>
            </a:r>
          </a:p>
        </p:txBody>
      </p:sp>
    </p:spTree>
    <p:extLst>
      <p:ext uri="{BB962C8B-B14F-4D97-AF65-F5344CB8AC3E}">
        <p14:creationId xmlns:p14="http://schemas.microsoft.com/office/powerpoint/2010/main" val="13758675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B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1E021B01-3A51-4613-BED3-E4483BD51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92441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latin typeface="Toyota Type" panose="020B0602020202020204" pitchFamily="34" charset="0"/>
                <a:cs typeface="Toyota Type" panose="020B0602020202020204" pitchFamily="34" charset="0"/>
              </a:rPr>
              <a:t>© TOYOTA FINANCIAL SERVICES </a:t>
            </a:r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D6BC735C-866E-4202-BAD5-9046C34B2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8911" y="639244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8431465-152E-4D18-8B35-8D9F7B101D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1719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Gre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132" y="118754"/>
            <a:ext cx="9661635" cy="103909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000" b="1" i="0">
                <a:solidFill>
                  <a:schemeClr val="bg1"/>
                </a:solidFill>
                <a:latin typeface="Toyota Type" panose="020B0602020202020204" pitchFamily="34" charset="0"/>
                <a:cs typeface="Toyota Type" panose="020B0602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CA615DF-F093-4372-9AFE-7A9D920454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4523" y="6614824"/>
            <a:ext cx="597478" cy="233073"/>
          </a:xfrm>
          <a:prstGeom prst="rect">
            <a:avLst/>
          </a:prstGeom>
        </p:spPr>
        <p:txBody>
          <a:bodyPr/>
          <a:lstStyle>
            <a:lvl1pPr algn="r">
              <a:defRPr lang="en-US" smtClean="0">
                <a:solidFill>
                  <a:srgbClr val="C00000"/>
                </a:solidFill>
                <a:latin typeface="Toyota Type" panose="020B0602020202020204" pitchFamily="34" charset="0"/>
                <a:ea typeface="+mn-ea"/>
                <a:cs typeface="Toyota Type" panose="020B0602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F473313-0C70-4A4F-966C-6B2E5095D5A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/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2E74B6E7-F9AD-45DC-AC28-129B777CD2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614824"/>
            <a:ext cx="2984500" cy="233073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fr-FR" sz="833">
                <a:latin typeface="Toyota Type" panose="020B0602020202020204" pitchFamily="34" charset="0"/>
                <a:cs typeface="Toyota Type" panose="020B0602020202020204" pitchFamily="34" charset="0"/>
              </a:rPr>
              <a:t>© TOYOTA FINANCIAL SERVICES </a:t>
            </a:r>
            <a:endParaRPr lang="en-US" sz="833">
              <a:latin typeface="Toyota Type" panose="020B0602020202020204" pitchFamily="34" charset="0"/>
              <a:cs typeface="Toyota Type" panose="020B0602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5716B3-ABCC-46E4-8360-804584A96E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146" y="1969823"/>
            <a:ext cx="5720292" cy="4413250"/>
          </a:xfrm>
          <a:prstGeom prst="rect">
            <a:avLst/>
          </a:prstGeom>
        </p:spPr>
        <p:txBody>
          <a:bodyPr/>
          <a:lstStyle>
            <a:lvl1pPr>
              <a:defRPr>
                <a:latin typeface="Toyota Type" panose="020B0602020202020204" pitchFamily="34" charset="0"/>
                <a:cs typeface="Toyota Type" panose="020B0602020202020204" pitchFamily="34" charset="0"/>
              </a:defRPr>
            </a:lvl1pPr>
            <a:lvl2pPr>
              <a:defRPr>
                <a:latin typeface="Toyota Type" panose="020B0602020202020204" pitchFamily="34" charset="0"/>
                <a:cs typeface="Toyota Type" panose="020B0602020202020204" pitchFamily="34" charset="0"/>
              </a:defRPr>
            </a:lvl2pPr>
            <a:lvl3pPr>
              <a:defRPr>
                <a:latin typeface="Toyota Type" panose="020B0602020202020204" pitchFamily="34" charset="0"/>
                <a:cs typeface="Toyota Type" panose="020B0602020202020204" pitchFamily="34" charset="0"/>
              </a:defRPr>
            </a:lvl3pPr>
            <a:lvl4pPr>
              <a:defRPr>
                <a:latin typeface="Toyota Type" panose="020B0602020202020204" pitchFamily="34" charset="0"/>
                <a:cs typeface="Toyota Type" panose="020B0602020202020204" pitchFamily="34" charset="0"/>
              </a:defRPr>
            </a:lvl4pPr>
            <a:lvl5pPr>
              <a:defRPr>
                <a:latin typeface="Toyota Type" panose="020B0602020202020204" pitchFamily="34" charset="0"/>
                <a:cs typeface="Toyota Type" panose="020B0602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7639CF1-4795-4D7D-81EE-3D8E30BB30B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91553" y="1969823"/>
            <a:ext cx="5492750" cy="4413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4478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2C5C66-7380-4872-A200-C4F0E124D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92441"/>
            <a:ext cx="4114800" cy="365125"/>
          </a:xfrm>
        </p:spPr>
        <p:txBody>
          <a:bodyPr/>
          <a:lstStyle/>
          <a:p>
            <a:r>
              <a:rPr lang="en-US">
                <a:latin typeface="Toyota Type" panose="020B0602020202020204" pitchFamily="34" charset="0"/>
                <a:cs typeface="Toyota Type" panose="020B0602020202020204" pitchFamily="34" charset="0"/>
              </a:rPr>
              <a:t>© TOYOTA FINANCIAL SERVICES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B2D5E-AED8-41E2-8411-77DF4196D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8911" y="6392440"/>
            <a:ext cx="2743200" cy="365125"/>
          </a:xfrm>
        </p:spPr>
        <p:txBody>
          <a:bodyPr/>
          <a:lstStyle/>
          <a:p>
            <a:fld id="{98431465-152E-4D18-8B35-8D9F7B101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0213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2743FAD-64BE-4A02-AC2C-7254C7244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11" y="1579902"/>
            <a:ext cx="9709414" cy="4351338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4pPr>
            <a:lvl5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0">
            <a:extLst>
              <a:ext uri="{FF2B5EF4-FFF2-40B4-BE49-F238E27FC236}">
                <a16:creationId xmlns:a16="http://schemas.microsoft.com/office/drawing/2014/main" id="{CAD2964F-F9AA-4EA9-AA06-2A655EE3EE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11" y="402447"/>
            <a:ext cx="9709414" cy="10654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A2E5C6AF-DDA3-4A53-A462-D8954444E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92441"/>
            <a:ext cx="4114800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>
                <a:latin typeface="Toyota Type" panose="020B0602020202020204" pitchFamily="34" charset="0"/>
                <a:cs typeface="Toyota Type" panose="020B0602020202020204" pitchFamily="34" charset="0"/>
              </a:rPr>
              <a:t>© TOYOTA FINANCIAL SERVICES 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B693F5FF-C774-4219-9004-BC4230E31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8911" y="639244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8431465-152E-4D18-8B35-8D9F7B101D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4291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EFB3D65-9310-4793-B98A-2972AD428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11" y="1579902"/>
            <a:ext cx="9709414" cy="4351338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4pPr>
            <a:lvl5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0">
            <a:extLst>
              <a:ext uri="{FF2B5EF4-FFF2-40B4-BE49-F238E27FC236}">
                <a16:creationId xmlns:a16="http://schemas.microsoft.com/office/drawing/2014/main" id="{E1ED5AF4-9A7E-4E84-B3F7-1749DF796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11" y="402447"/>
            <a:ext cx="9709414" cy="10654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9B051A4E-3BE3-4589-BE5E-D01E7B8A1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92441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latin typeface="Toyota Type" panose="020B0602020202020204" pitchFamily="34" charset="0"/>
                <a:cs typeface="Toyota Type" panose="020B0602020202020204" pitchFamily="34" charset="0"/>
              </a:rPr>
              <a:t>© TOYOTA FINANCIAL SERVICES 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7C09275-E741-4C52-A707-DDC6A7F20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8911" y="639244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8431465-152E-4D18-8B35-8D9F7B101D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6927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3A8EEF6-FB66-466C-8CF0-07A4F3DC3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11" y="1579902"/>
            <a:ext cx="9709414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+mn-lt"/>
                <a:cs typeface="Toyota Type" panose="020B0602020202020204" pitchFamily="34" charset="0"/>
              </a:defRPr>
            </a:lvl1pPr>
            <a:lvl2pPr>
              <a:defRPr b="0" i="0">
                <a:solidFill>
                  <a:schemeClr val="tx1"/>
                </a:solidFill>
                <a:latin typeface="+mn-lt"/>
                <a:cs typeface="Toyota Type" panose="020B0602020202020204" pitchFamily="34" charset="0"/>
              </a:defRPr>
            </a:lvl2pPr>
            <a:lvl3pPr>
              <a:defRPr b="0" i="0">
                <a:solidFill>
                  <a:schemeClr val="tx1"/>
                </a:solidFill>
                <a:latin typeface="+mn-lt"/>
                <a:cs typeface="Toyota Type" panose="020B0602020202020204" pitchFamily="34" charset="0"/>
              </a:defRPr>
            </a:lvl3pPr>
            <a:lvl4pPr>
              <a:defRPr b="0" i="0">
                <a:solidFill>
                  <a:schemeClr val="tx1"/>
                </a:solidFill>
                <a:latin typeface="+mn-lt"/>
                <a:cs typeface="Toyota Type" panose="020B0602020202020204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+mn-lt"/>
                <a:cs typeface="Toyota Type" panose="020B0602020202020204" pitchFamily="34" charset="0"/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DB6D63A1-C773-49DF-BB6E-14F5D23D5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11" y="402447"/>
            <a:ext cx="9709414" cy="106548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5416C67E-3CDD-4AD3-BAD3-B5F52B800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92441"/>
            <a:ext cx="4114800" cy="365125"/>
          </a:xfrm>
        </p:spPr>
        <p:txBody>
          <a:bodyPr/>
          <a:lstStyle/>
          <a:p>
            <a:r>
              <a:rPr lang="en-US">
                <a:latin typeface="Toyota Type" panose="020B0602020202020204" pitchFamily="34" charset="0"/>
                <a:cs typeface="Toyota Type" panose="020B0602020202020204" pitchFamily="34" charset="0"/>
              </a:rPr>
              <a:t>© TOYOTA FINANCIAL SERVICES </a:t>
            </a:r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94AC4679-3DAE-4CCC-979B-D0AE25EC7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8911" y="6392440"/>
            <a:ext cx="2743200" cy="365125"/>
          </a:xfrm>
        </p:spPr>
        <p:txBody>
          <a:bodyPr/>
          <a:lstStyle/>
          <a:p>
            <a:fld id="{98431465-152E-4D18-8B35-8D9F7B101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2887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701DB3A-C5F3-4662-8A11-051730F12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11" y="1579902"/>
            <a:ext cx="9709414" cy="4351338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4pPr>
            <a:lvl5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B6E9791E-926A-4817-9879-D7CE98DE8F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11" y="402447"/>
            <a:ext cx="9709414" cy="10654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21F1B367-9202-4F5B-B8C9-7E42C22C2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92441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latin typeface="Toyota Type" panose="020B0602020202020204" pitchFamily="34" charset="0"/>
                <a:cs typeface="Toyota Type" panose="020B0602020202020204" pitchFamily="34" charset="0"/>
              </a:rPr>
              <a:t>© TOYOTA FINANCIAL SERVICES </a:t>
            </a:r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52B3826E-22D6-4E21-81DA-F4385AF47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8911" y="639244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8431465-152E-4D18-8B35-8D9F7B101D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451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F9C486D-1BEC-4749-B25F-5D468E84D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11" y="1579902"/>
            <a:ext cx="9709414" cy="4351338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4pPr>
            <a:lvl5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0">
            <a:extLst>
              <a:ext uri="{FF2B5EF4-FFF2-40B4-BE49-F238E27FC236}">
                <a16:creationId xmlns:a16="http://schemas.microsoft.com/office/drawing/2014/main" id="{6C00FC5C-56DB-4A9D-8A88-B3922DE1F7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11" y="402447"/>
            <a:ext cx="9709414" cy="10654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03870195-830B-4085-B897-E9FE38902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92441"/>
            <a:ext cx="4114800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>
                <a:latin typeface="Toyota Type" panose="020B0602020202020204" pitchFamily="34" charset="0"/>
                <a:cs typeface="Toyota Type" panose="020B0602020202020204" pitchFamily="34" charset="0"/>
              </a:rPr>
              <a:t>© TOYOTA FINANCIAL SERVICES </a:t>
            </a:r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58BCF4D6-14E3-4D74-B874-1A2358A6F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8911" y="639244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8431465-152E-4D18-8B35-8D9F7B101D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074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615751F-6EAD-4AC2-96F9-FA00572EB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11" y="1579902"/>
            <a:ext cx="9709414" cy="4351338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4pPr>
            <a:lvl5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0">
            <a:extLst>
              <a:ext uri="{FF2B5EF4-FFF2-40B4-BE49-F238E27FC236}">
                <a16:creationId xmlns:a16="http://schemas.microsoft.com/office/drawing/2014/main" id="{DE9CAFDF-576D-4BB8-A1F6-0861B9020E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11" y="402447"/>
            <a:ext cx="9709414" cy="10654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CFEAAC2-DFE5-409C-AEB2-30FBAC3CF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92441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latin typeface="Toyota Type" panose="020B0602020202020204" pitchFamily="34" charset="0"/>
                <a:cs typeface="Toyota Type" panose="020B0602020202020204" pitchFamily="34" charset="0"/>
              </a:rPr>
              <a:t>© TOYOTA FINANCIAL SERVICES </a:t>
            </a:r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F3D0D035-E896-4F6C-8935-402E2BAE1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8911" y="639244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8431465-152E-4D18-8B35-8D9F7B101D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4061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1676AD-74E2-49F2-9F67-D8965A471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11" y="1579902"/>
            <a:ext cx="9709414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+mn-lt"/>
                <a:cs typeface="Toyota Type" panose="020B0602020202020204" pitchFamily="34" charset="0"/>
              </a:defRPr>
            </a:lvl1pPr>
            <a:lvl2pPr>
              <a:defRPr b="0" i="0">
                <a:solidFill>
                  <a:schemeClr val="tx1"/>
                </a:solidFill>
                <a:latin typeface="+mn-lt"/>
                <a:cs typeface="Toyota Type" panose="020B0602020202020204" pitchFamily="34" charset="0"/>
              </a:defRPr>
            </a:lvl2pPr>
            <a:lvl3pPr>
              <a:defRPr b="0" i="0">
                <a:solidFill>
                  <a:schemeClr val="tx1"/>
                </a:solidFill>
                <a:latin typeface="+mn-lt"/>
                <a:cs typeface="Toyota Type" panose="020B0602020202020204" pitchFamily="34" charset="0"/>
              </a:defRPr>
            </a:lvl3pPr>
            <a:lvl4pPr>
              <a:defRPr b="0" i="0">
                <a:solidFill>
                  <a:schemeClr val="tx1"/>
                </a:solidFill>
                <a:latin typeface="+mn-lt"/>
                <a:cs typeface="Toyota Type" panose="020B0602020202020204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+mn-lt"/>
                <a:cs typeface="Toyota Type" panose="020B0602020202020204" pitchFamily="34" charset="0"/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C17667B0-C3B3-434C-B2A1-E54AAB4820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11" y="402447"/>
            <a:ext cx="9709414" cy="106548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EE1A965B-6E7A-453E-A82F-9993C36F4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92441"/>
            <a:ext cx="4114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latin typeface="Toyota Type" panose="020B0602020202020204" pitchFamily="34" charset="0"/>
                <a:cs typeface="Toyota Type" panose="020B0602020202020204" pitchFamily="34" charset="0"/>
              </a:rPr>
              <a:t>© TOYOTA FINANCIAL SERVICES </a:t>
            </a:r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374C13F7-516C-4F0C-ABFB-552A1815D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8911" y="639244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8431465-152E-4D18-8B35-8D9F7B101D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003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5C53736-6D84-4984-802D-EC2312E43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11" y="1579902"/>
            <a:ext cx="9709414" cy="4351338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4pPr>
            <a:lvl5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6C2BEC07-CEB6-4E0E-8BA1-40AB8DFEA0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11" y="402447"/>
            <a:ext cx="9709414" cy="10654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0EE87024-F5FB-4AEF-B243-DEF6595BD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92441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latin typeface="Toyota Type" panose="020B0602020202020204" pitchFamily="34" charset="0"/>
                <a:cs typeface="Toyota Type" panose="020B0602020202020204" pitchFamily="34" charset="0"/>
              </a:rPr>
              <a:t>© TOYOTA FINANCIAL SERVICES </a:t>
            </a:r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4942378B-7085-4073-8E57-5C6720DB1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8911" y="639244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8431465-152E-4D18-8B35-8D9F7B101D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5417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507324-C809-4481-B6E5-080B26428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11" y="1579902"/>
            <a:ext cx="9709414" cy="4351338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4pPr>
            <a:lvl5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0">
            <a:extLst>
              <a:ext uri="{FF2B5EF4-FFF2-40B4-BE49-F238E27FC236}">
                <a16:creationId xmlns:a16="http://schemas.microsoft.com/office/drawing/2014/main" id="{049FD08F-6C50-45F5-A544-451DEEE164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11" y="402447"/>
            <a:ext cx="9709414" cy="10654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0851850C-B8CD-477B-BE5F-4E54CF15B1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89311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© TOYOTA FINANCIAL SERVICES 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6E95BBEE-406C-4AEA-9427-2B2AFE9378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891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8431465-152E-4D18-8B35-8D9F7B101D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506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6BF64-4728-4829-8608-01DE225BD3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89311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© TOYOTA FINANCIAL SERVICES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F419D-0815-4852-9FA2-9D201D5327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891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98431465-152E-4D18-8B35-8D9F7B101D9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47A4033-5EDE-4A96-8F7D-3DFB3579B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11" y="1579902"/>
            <a:ext cx="9709414" cy="4351338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4pPr>
            <a:lvl5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677B30B0-39E6-410B-BE6A-CBCABE73F7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11" y="402447"/>
            <a:ext cx="9709414" cy="10654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13085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7742736-1D62-4189-AA66-DC1116B33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11" y="1579902"/>
            <a:ext cx="9709414" cy="4351338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4pPr>
            <a:lvl5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0">
            <a:extLst>
              <a:ext uri="{FF2B5EF4-FFF2-40B4-BE49-F238E27FC236}">
                <a16:creationId xmlns:a16="http://schemas.microsoft.com/office/drawing/2014/main" id="{B93C1DB9-D3EE-4413-B8CD-65C3D587CE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11" y="402447"/>
            <a:ext cx="9709414" cy="10654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7B44750A-B638-4C00-8275-28F6741E0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92441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latin typeface="Toyota Type" panose="020B0602020202020204" pitchFamily="34" charset="0"/>
                <a:cs typeface="Toyota Type" panose="020B0602020202020204" pitchFamily="34" charset="0"/>
              </a:rPr>
              <a:t>© TOYOTA FINANCIAL SERVICES </a:t>
            </a: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C9DBA9F4-2172-4C6A-BFE8-629AA573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8911" y="639244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8431465-152E-4D18-8B35-8D9F7B101D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042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C9BC189-0507-4B7A-89F7-790B322548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89311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TOYOTA FINANCIAL SERVICES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3E020-98A3-466E-B6AE-01E1D8AFBD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891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98431465-152E-4D18-8B35-8D9F7B101D9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0DA1A44-3E02-4C2C-A679-BAEF865FB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11" y="1579902"/>
            <a:ext cx="9709414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+mn-lt"/>
                <a:cs typeface="Toyota Type" panose="020B0602020202020204" pitchFamily="34" charset="0"/>
              </a:defRPr>
            </a:lvl1pPr>
            <a:lvl2pPr>
              <a:defRPr b="0" i="0">
                <a:solidFill>
                  <a:schemeClr val="tx1"/>
                </a:solidFill>
                <a:latin typeface="+mn-lt"/>
                <a:cs typeface="Toyota Type" panose="020B0602020202020204" pitchFamily="34" charset="0"/>
              </a:defRPr>
            </a:lvl2pPr>
            <a:lvl3pPr>
              <a:defRPr b="0" i="0">
                <a:solidFill>
                  <a:schemeClr val="tx1"/>
                </a:solidFill>
                <a:latin typeface="+mn-lt"/>
                <a:cs typeface="Toyota Type" panose="020B0602020202020204" pitchFamily="34" charset="0"/>
              </a:defRPr>
            </a:lvl3pPr>
            <a:lvl4pPr>
              <a:defRPr b="0" i="0">
                <a:solidFill>
                  <a:schemeClr val="tx1"/>
                </a:solidFill>
                <a:latin typeface="+mn-lt"/>
                <a:cs typeface="Toyota Type" panose="020B0602020202020204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+mn-lt"/>
                <a:cs typeface="Toyota Type" panose="020B0602020202020204" pitchFamily="34" charset="0"/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8557D481-E653-49AC-AD96-08AEA36659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11" y="402447"/>
            <a:ext cx="9709414" cy="106548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892858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2DC72-FC45-4871-B164-792D5ABE95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89311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© TOYOTA FINANCIAL SERVICES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4AE85-128A-438A-B727-7892BD39F4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891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98431465-152E-4D18-8B35-8D9F7B101D9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F91A40D-594B-4ED5-A15A-A87D20D32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11" y="1579902"/>
            <a:ext cx="9709414" cy="4351338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4pPr>
            <a:lvl5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090F12AA-C225-4F4C-BCB3-8012967491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11" y="402447"/>
            <a:ext cx="9709414" cy="10654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679129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AA5C7-1797-498B-BC8A-C669A00E6E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89311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© TOYOTA FINANCIAL SERVICES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7033D-FEA5-426C-BAF5-45EB3A6571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891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8431465-152E-4D18-8B35-8D9F7B101D9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41156DD-1217-4619-923F-9D0E3E185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11" y="1579902"/>
            <a:ext cx="9709414" cy="4351338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4pPr>
            <a:lvl5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E9D30EAA-DE6F-42AC-A833-4E31CB9C75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11" y="402447"/>
            <a:ext cx="9709414" cy="10654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47116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AA5C7-1797-498B-BC8A-C669A00E6E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89311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© TOYOTA FINANCIAL SERVICES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BE0501-0BBC-4591-8BB5-27673C5B1D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891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98431465-152E-4D18-8B35-8D9F7B101D9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04FDD35-6419-4E9B-95AA-5383F5BE8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11" y="1579902"/>
            <a:ext cx="9709414" cy="4351338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4pPr>
            <a:lvl5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D73BE509-18AF-492B-B98B-1F4E3F1CB9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11" y="402447"/>
            <a:ext cx="9709414" cy="10654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315351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0B1E8-13F1-43E4-B0F3-A2ACBAC6BA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89311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TOYOTA FINANCIAL SERVICES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32ADB-0216-4C5C-9E3B-555B55583A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891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98431465-152E-4D18-8B35-8D9F7B101D9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8B906CA-F250-431D-9D9E-20A5B873B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11" y="1579902"/>
            <a:ext cx="9709414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+mn-lt"/>
                <a:cs typeface="Toyota Type" panose="020B0602020202020204" pitchFamily="34" charset="0"/>
              </a:defRPr>
            </a:lvl1pPr>
            <a:lvl2pPr>
              <a:defRPr b="0" i="0">
                <a:solidFill>
                  <a:schemeClr val="tx1"/>
                </a:solidFill>
                <a:latin typeface="+mn-lt"/>
                <a:cs typeface="Toyota Type" panose="020B0602020202020204" pitchFamily="34" charset="0"/>
              </a:defRPr>
            </a:lvl2pPr>
            <a:lvl3pPr>
              <a:defRPr b="0" i="0">
                <a:solidFill>
                  <a:schemeClr val="tx1"/>
                </a:solidFill>
                <a:latin typeface="+mn-lt"/>
                <a:cs typeface="Toyota Type" panose="020B0602020202020204" pitchFamily="34" charset="0"/>
              </a:defRPr>
            </a:lvl3pPr>
            <a:lvl4pPr>
              <a:defRPr b="0" i="0">
                <a:solidFill>
                  <a:schemeClr val="tx1"/>
                </a:solidFill>
                <a:latin typeface="+mn-lt"/>
                <a:cs typeface="Toyota Type" panose="020B0602020202020204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+mn-lt"/>
                <a:cs typeface="Toyota Type" panose="020B0602020202020204" pitchFamily="34" charset="0"/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0">
            <a:extLst>
              <a:ext uri="{FF2B5EF4-FFF2-40B4-BE49-F238E27FC236}">
                <a16:creationId xmlns:a16="http://schemas.microsoft.com/office/drawing/2014/main" id="{F9D003F2-06E8-4D7C-83A1-E25E38299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11" y="402447"/>
            <a:ext cx="9709414" cy="106548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573918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F7098-5E2A-4E70-8188-565539E7F4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89311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© TOYOTA FINANCIAL SERVICES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EA3E3-CDDC-42EB-A861-FC4B95A7E6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891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98431465-152E-4D18-8B35-8D9F7B101D9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49AA32-9620-4F6B-8FBA-44FC3919E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11" y="1579902"/>
            <a:ext cx="9709414" cy="4351338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4pPr>
            <a:lvl5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DE3D0FA0-C521-4ED0-973F-EA19373C76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11" y="402447"/>
            <a:ext cx="9709414" cy="10654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919528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72097-F3F0-4FCD-8F5E-A53D0BC1D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89311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© TOYOTA FINANCIAL SERVICES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DEB7B-DE96-412F-931C-DDD1A41BCF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891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8431465-152E-4D18-8B35-8D9F7B101D9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B2299F4-CDD0-4182-A182-EA24C439A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11" y="1579902"/>
            <a:ext cx="9709414" cy="4351338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4pPr>
            <a:lvl5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0">
            <a:extLst>
              <a:ext uri="{FF2B5EF4-FFF2-40B4-BE49-F238E27FC236}">
                <a16:creationId xmlns:a16="http://schemas.microsoft.com/office/drawing/2014/main" id="{638207E7-4326-458B-964C-84286E9964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11" y="402447"/>
            <a:ext cx="9709414" cy="10654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77613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72097-F3F0-4FCD-8F5E-A53D0BC1D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89311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© TOYOTA FINANCIAL SERVICES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C9698-2911-4EBF-991B-6F6FF9697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891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98431465-152E-4D18-8B35-8D9F7B101D9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EA993B6-8918-4C4B-BFC6-C76A4A547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11" y="1579902"/>
            <a:ext cx="9709414" cy="4351338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4pPr>
            <a:lvl5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0">
            <a:extLst>
              <a:ext uri="{FF2B5EF4-FFF2-40B4-BE49-F238E27FC236}">
                <a16:creationId xmlns:a16="http://schemas.microsoft.com/office/drawing/2014/main" id="{AAD55DD1-462B-4BFC-A6E6-1F63468F6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11" y="402447"/>
            <a:ext cx="9709414" cy="10654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8740686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58F22-E732-47CB-9104-95776BBB1E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89311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TOYOTA FINANCIAL SERVICES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D5FED-15DE-4473-B95E-83D732FF7F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891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98431465-152E-4D18-8B35-8D9F7B101D9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43B09D2-7664-4425-B0A8-3F7C1712B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11" y="1579902"/>
            <a:ext cx="9709414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+mn-lt"/>
                <a:cs typeface="Toyota Type" panose="020B0602020202020204" pitchFamily="34" charset="0"/>
              </a:defRPr>
            </a:lvl1pPr>
            <a:lvl2pPr>
              <a:defRPr b="0" i="0">
                <a:solidFill>
                  <a:schemeClr val="tx1"/>
                </a:solidFill>
                <a:latin typeface="+mn-lt"/>
                <a:cs typeface="Toyota Type" panose="020B0602020202020204" pitchFamily="34" charset="0"/>
              </a:defRPr>
            </a:lvl2pPr>
            <a:lvl3pPr>
              <a:defRPr b="0" i="0">
                <a:solidFill>
                  <a:schemeClr val="tx1"/>
                </a:solidFill>
                <a:latin typeface="+mn-lt"/>
                <a:cs typeface="Toyota Type" panose="020B0602020202020204" pitchFamily="34" charset="0"/>
              </a:defRPr>
            </a:lvl3pPr>
            <a:lvl4pPr>
              <a:defRPr b="0" i="0">
                <a:solidFill>
                  <a:schemeClr val="tx1"/>
                </a:solidFill>
                <a:latin typeface="+mn-lt"/>
                <a:cs typeface="Toyota Type" panose="020B0602020202020204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+mn-lt"/>
                <a:cs typeface="Toyota Type" panose="020B0602020202020204" pitchFamily="34" charset="0"/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0">
            <a:extLst>
              <a:ext uri="{FF2B5EF4-FFF2-40B4-BE49-F238E27FC236}">
                <a16:creationId xmlns:a16="http://schemas.microsoft.com/office/drawing/2014/main" id="{44406AE0-1E5A-4397-9C0F-F3C93FCC71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11" y="402447"/>
            <a:ext cx="9709414" cy="106548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544201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79779-AC47-426B-8D6F-56D9B9AC2B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89311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© TOYOTA FINANCIAL SERVICES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19241-FBB9-4FC7-8024-171D3707C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891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98431465-152E-4D18-8B35-8D9F7B101D9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AF375CD-38A0-4BFA-AA86-0F4BA91FD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11" y="1579902"/>
            <a:ext cx="9709414" cy="4351338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4pPr>
            <a:lvl5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0">
            <a:extLst>
              <a:ext uri="{FF2B5EF4-FFF2-40B4-BE49-F238E27FC236}">
                <a16:creationId xmlns:a16="http://schemas.microsoft.com/office/drawing/2014/main" id="{A72265ED-EFA2-4E23-BE1C-0157E1DF08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11" y="402447"/>
            <a:ext cx="9709414" cy="10654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282813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3F768745-B007-4E6A-9F19-F3FCDFC62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92441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latin typeface="Toyota Type" panose="020B0602020202020204" pitchFamily="34" charset="0"/>
                <a:cs typeface="Toyota Type" panose="020B0602020202020204" pitchFamily="34" charset="0"/>
              </a:rPr>
              <a:t>© TOYOTA FINANCIAL SERVICES 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D3ED793A-C7EF-4314-A722-D6CA221F6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8911" y="639244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8431465-152E-4D18-8B35-8D9F7B101D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92710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DA358-1357-4433-BE64-B9AAD0D9F9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89311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© TOYOTA FINANCIAL SERVICES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EF5B5-F961-4A8F-BFEF-9F82699F40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891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8431465-152E-4D18-8B35-8D9F7B101D9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19794B8-98D7-4E3C-8F9C-0D824AC4A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11" y="1579902"/>
            <a:ext cx="9709414" cy="4351338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4pPr>
            <a:lvl5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0">
            <a:extLst>
              <a:ext uri="{FF2B5EF4-FFF2-40B4-BE49-F238E27FC236}">
                <a16:creationId xmlns:a16="http://schemas.microsoft.com/office/drawing/2014/main" id="{66934D91-98D7-4FEA-9832-AD6F6FC523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11" y="402447"/>
            <a:ext cx="9709414" cy="10654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37234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DA358-1357-4433-BE64-B9AAD0D9F9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89311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© TOYOTA FINANCIAL SERVICES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D590F-8195-4C3F-AD91-412A9ED48D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891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98431465-152E-4D18-8B35-8D9F7B101D9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E4EF82E-4FBC-4D02-A35F-963D6A72E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11" y="1579902"/>
            <a:ext cx="9709414" cy="4351338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4pPr>
            <a:lvl5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0">
            <a:extLst>
              <a:ext uri="{FF2B5EF4-FFF2-40B4-BE49-F238E27FC236}">
                <a16:creationId xmlns:a16="http://schemas.microsoft.com/office/drawing/2014/main" id="{AA195E32-D9DE-4555-91EB-04CBF7AF5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11" y="402447"/>
            <a:ext cx="9709414" cy="10654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42074030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ED348FA-A970-4BCA-9519-C4FD945B8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11" y="1579902"/>
            <a:ext cx="9709414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+mn-lt"/>
                <a:cs typeface="Toyota Type" panose="020B0602020202020204" pitchFamily="34" charset="0"/>
              </a:defRPr>
            </a:lvl1pPr>
            <a:lvl2pPr>
              <a:defRPr b="0" i="0">
                <a:solidFill>
                  <a:schemeClr val="tx1"/>
                </a:solidFill>
                <a:latin typeface="+mn-lt"/>
                <a:cs typeface="Toyota Type" panose="020B0602020202020204" pitchFamily="34" charset="0"/>
              </a:defRPr>
            </a:lvl2pPr>
            <a:lvl3pPr>
              <a:defRPr b="0" i="0">
                <a:solidFill>
                  <a:schemeClr val="tx1"/>
                </a:solidFill>
                <a:latin typeface="+mn-lt"/>
                <a:cs typeface="Toyota Type" panose="020B0602020202020204" pitchFamily="34" charset="0"/>
              </a:defRPr>
            </a:lvl3pPr>
            <a:lvl4pPr>
              <a:defRPr b="0" i="0">
                <a:solidFill>
                  <a:schemeClr val="tx1"/>
                </a:solidFill>
                <a:latin typeface="+mn-lt"/>
                <a:cs typeface="Toyota Type" panose="020B0602020202020204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+mn-lt"/>
                <a:cs typeface="Toyota Type" panose="020B0602020202020204" pitchFamily="34" charset="0"/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0">
            <a:extLst>
              <a:ext uri="{FF2B5EF4-FFF2-40B4-BE49-F238E27FC236}">
                <a16:creationId xmlns:a16="http://schemas.microsoft.com/office/drawing/2014/main" id="{A1E50401-9707-4ED6-98B5-D740A6DCA5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11" y="402447"/>
            <a:ext cx="9709414" cy="106548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3B5D623-7035-43FC-A109-8E0D1EA94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89311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TOYOTA FINANCIAL SERVICES 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B89BFE6-9988-4BB4-916C-AD96F2EC0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891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98431465-152E-4D18-8B35-8D9F7B101D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769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FCBED-5E30-4312-9F1E-B36F1BA87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5624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© TOYOTA FINANCIAL SERVICES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49380-CC93-4193-85D8-DC808E9244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84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98431465-152E-4D18-8B35-8D9F7B101D9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413EC3C-46B8-4B3C-993F-DE6D798AD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11" y="1579902"/>
            <a:ext cx="9709414" cy="4351338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4pPr>
            <a:lvl5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271F9285-044C-4469-9A1E-3D41F7465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11" y="402447"/>
            <a:ext cx="9709414" cy="10654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27884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3644704-67D6-4FF3-854E-CDB3128E3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11" y="1579902"/>
            <a:ext cx="9709414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+mn-lt"/>
                <a:cs typeface="Toyota Type" panose="020B0602020202020204" pitchFamily="34" charset="0"/>
              </a:defRPr>
            </a:lvl1pPr>
            <a:lvl2pPr>
              <a:defRPr b="0" i="0">
                <a:solidFill>
                  <a:schemeClr val="tx1"/>
                </a:solidFill>
                <a:latin typeface="+mn-lt"/>
                <a:cs typeface="Toyota Type" panose="020B0602020202020204" pitchFamily="34" charset="0"/>
              </a:defRPr>
            </a:lvl2pPr>
            <a:lvl3pPr>
              <a:defRPr b="0" i="0">
                <a:solidFill>
                  <a:schemeClr val="tx1"/>
                </a:solidFill>
                <a:latin typeface="+mn-lt"/>
                <a:cs typeface="Toyota Type" panose="020B0602020202020204" pitchFamily="34" charset="0"/>
              </a:defRPr>
            </a:lvl3pPr>
            <a:lvl4pPr>
              <a:defRPr b="0" i="0">
                <a:solidFill>
                  <a:schemeClr val="tx1"/>
                </a:solidFill>
                <a:latin typeface="+mn-lt"/>
                <a:cs typeface="Toyota Type" panose="020B0602020202020204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+mn-lt"/>
                <a:cs typeface="Toyota Type" panose="020B0602020202020204" pitchFamily="34" charset="0"/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0">
            <a:extLst>
              <a:ext uri="{FF2B5EF4-FFF2-40B4-BE49-F238E27FC236}">
                <a16:creationId xmlns:a16="http://schemas.microsoft.com/office/drawing/2014/main" id="{23FABEB3-CF89-4A73-B376-084B44C311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11" y="402447"/>
            <a:ext cx="9709414" cy="106548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0C17CFD5-171A-4149-AB2B-A4ECE3686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92441"/>
            <a:ext cx="4114800" cy="365125"/>
          </a:xfrm>
        </p:spPr>
        <p:txBody>
          <a:bodyPr/>
          <a:lstStyle/>
          <a:p>
            <a:r>
              <a:rPr lang="en-US">
                <a:latin typeface="Toyota Type" panose="020B0602020202020204" pitchFamily="34" charset="0"/>
                <a:cs typeface="Toyota Type" panose="020B0602020202020204" pitchFamily="34" charset="0"/>
              </a:rPr>
              <a:t>© TOYOTA FINANCIAL SERVICES </a:t>
            </a:r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6C26EFD6-82BF-43C3-BE93-7D0C5B68B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8911" y="6392440"/>
            <a:ext cx="2743200" cy="365125"/>
          </a:xfrm>
        </p:spPr>
        <p:txBody>
          <a:bodyPr/>
          <a:lstStyle/>
          <a:p>
            <a:fld id="{98431465-152E-4D18-8B35-8D9F7B101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475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83B3CB6C-8DE2-4C0A-8B99-3C8624016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92441"/>
            <a:ext cx="4114800" cy="365125"/>
          </a:xfrm>
        </p:spPr>
        <p:txBody>
          <a:bodyPr/>
          <a:lstStyle/>
          <a:p>
            <a:r>
              <a:rPr lang="en-US">
                <a:latin typeface="Toyota Type" panose="020B0602020202020204" pitchFamily="34" charset="0"/>
                <a:cs typeface="Toyota Type" panose="020B0602020202020204" pitchFamily="34" charset="0"/>
              </a:rPr>
              <a:t>© TOYOTA FINANCIAL SERVICES 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84D44DD7-0295-4106-B17E-F3C872D52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8911" y="6392440"/>
            <a:ext cx="2743200" cy="365125"/>
          </a:xfrm>
        </p:spPr>
        <p:txBody>
          <a:bodyPr/>
          <a:lstStyle/>
          <a:p>
            <a:fld id="{98431465-152E-4D18-8B35-8D9F7B101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900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F547964-433C-4039-BF94-A36C28BCCD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32276" y="6492875"/>
            <a:ext cx="2505326" cy="365125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33">
                <a:solidFill>
                  <a:schemeClr val="tx1"/>
                </a:solidFill>
                <a:latin typeface="Toyota Type" charset="0"/>
                <a:ea typeface="Toyota Type" charset="0"/>
                <a:cs typeface="Toyota Type" charset="0"/>
              </a:defRPr>
            </a:lvl1pPr>
          </a:lstStyle>
          <a:p>
            <a:pPr>
              <a:defRPr/>
            </a:pPr>
            <a:fld id="{BF473313-0C70-4A4F-966C-6B2E5095D5A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E7EF8DE3-2933-4CCE-AFCB-F940A580D4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0715" y="6522426"/>
            <a:ext cx="2984500" cy="233073"/>
          </a:xfrm>
          <a:prstGeom prst="rect">
            <a:avLst/>
          </a:prstGeom>
        </p:spPr>
        <p:txBody>
          <a:bodyPr/>
          <a:lstStyle/>
          <a:p>
            <a:r>
              <a:rPr lang="fr-FR" sz="833">
                <a:solidFill>
                  <a:schemeClr val="tx2"/>
                </a:solidFill>
                <a:latin typeface="Toyota Type" panose="020B0602020202020204" pitchFamily="34" charset="0"/>
                <a:cs typeface="Toyota Type" panose="020B0602020202020204" pitchFamily="34" charset="0"/>
              </a:rPr>
              <a:t>© TOYOTA FINANCIAL SERVICES </a:t>
            </a:r>
            <a:endParaRPr lang="en-US" sz="833">
              <a:solidFill>
                <a:schemeClr val="tx2"/>
              </a:solidFill>
              <a:latin typeface="Toyota Type" panose="020B0602020202020204" pitchFamily="34" charset="0"/>
              <a:cs typeface="Toyota Type" panose="020B0602020202020204" pitchFamily="34" charset="0"/>
            </a:endParaRPr>
          </a:p>
        </p:txBody>
      </p:sp>
      <p:grpSp>
        <p:nvGrpSpPr>
          <p:cNvPr id="15" name="Group 114">
            <a:extLst>
              <a:ext uri="{FF2B5EF4-FFF2-40B4-BE49-F238E27FC236}">
                <a16:creationId xmlns:a16="http://schemas.microsoft.com/office/drawing/2014/main" id="{C58B9025-AC4E-46B9-A03B-48A64FA91BB7}"/>
              </a:ext>
            </a:extLst>
          </p:cNvPr>
          <p:cNvGrpSpPr/>
          <p:nvPr userDrawn="1"/>
        </p:nvGrpSpPr>
        <p:grpSpPr>
          <a:xfrm>
            <a:off x="0" y="0"/>
            <a:ext cx="1360450" cy="1082843"/>
            <a:chOff x="0" y="-4373287"/>
            <a:chExt cx="1632540" cy="2647422"/>
          </a:xfrm>
        </p:grpSpPr>
        <p:sp>
          <p:nvSpPr>
            <p:cNvPr id="16" name="Freeform: Shape 115">
              <a:extLst>
                <a:ext uri="{FF2B5EF4-FFF2-40B4-BE49-F238E27FC236}">
                  <a16:creationId xmlns:a16="http://schemas.microsoft.com/office/drawing/2014/main" id="{682D6F14-23BE-444B-BB76-02B29AA99FFE}"/>
                </a:ext>
              </a:extLst>
            </p:cNvPr>
            <p:cNvSpPr/>
            <p:nvPr/>
          </p:nvSpPr>
          <p:spPr>
            <a:xfrm>
              <a:off x="0" y="-4373287"/>
              <a:ext cx="1387809" cy="2247833"/>
            </a:xfrm>
            <a:custGeom>
              <a:avLst/>
              <a:gdLst>
                <a:gd name="connsiteX0" fmla="*/ 0 w 1387809"/>
                <a:gd name="connsiteY0" fmla="*/ 0 h 2247833"/>
                <a:gd name="connsiteX1" fmla="*/ 1387809 w 1387809"/>
                <a:gd name="connsiteY1" fmla="*/ 0 h 2247833"/>
                <a:gd name="connsiteX2" fmla="*/ 172745 w 1387809"/>
                <a:gd name="connsiteY2" fmla="*/ 2247833 h 2247833"/>
                <a:gd name="connsiteX3" fmla="*/ 0 w 1387809"/>
                <a:gd name="connsiteY3" fmla="*/ 2247833 h 2247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7809" h="2247833">
                  <a:moveTo>
                    <a:pt x="0" y="0"/>
                  </a:moveTo>
                  <a:lnTo>
                    <a:pt x="1387809" y="0"/>
                  </a:lnTo>
                  <a:lnTo>
                    <a:pt x="172745" y="2247833"/>
                  </a:lnTo>
                  <a:lnTo>
                    <a:pt x="0" y="2247833"/>
                  </a:lnTo>
                  <a:close/>
                </a:path>
              </a:pathLst>
            </a:custGeom>
            <a:solidFill>
              <a:schemeClr val="tx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17" name="Freeform: Shape 116">
              <a:extLst>
                <a:ext uri="{FF2B5EF4-FFF2-40B4-BE49-F238E27FC236}">
                  <a16:creationId xmlns:a16="http://schemas.microsoft.com/office/drawing/2014/main" id="{089AA630-0B18-4222-99B9-5163CA60D3A4}"/>
                </a:ext>
              </a:extLst>
            </p:cNvPr>
            <p:cNvSpPr/>
            <p:nvPr/>
          </p:nvSpPr>
          <p:spPr>
            <a:xfrm>
              <a:off x="0" y="-3973698"/>
              <a:ext cx="1632540" cy="2247833"/>
            </a:xfrm>
            <a:custGeom>
              <a:avLst/>
              <a:gdLst>
                <a:gd name="connsiteX0" fmla="*/ 0 w 1632540"/>
                <a:gd name="connsiteY0" fmla="*/ 0 h 2247833"/>
                <a:gd name="connsiteX1" fmla="*/ 1632540 w 1632540"/>
                <a:gd name="connsiteY1" fmla="*/ 0 h 2247833"/>
                <a:gd name="connsiteX2" fmla="*/ 417476 w 1632540"/>
                <a:gd name="connsiteY2" fmla="*/ 2247833 h 2247833"/>
                <a:gd name="connsiteX3" fmla="*/ 0 w 1632540"/>
                <a:gd name="connsiteY3" fmla="*/ 2247833 h 2247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2540" h="2247833">
                  <a:moveTo>
                    <a:pt x="0" y="0"/>
                  </a:moveTo>
                  <a:lnTo>
                    <a:pt x="1632540" y="0"/>
                  </a:lnTo>
                  <a:lnTo>
                    <a:pt x="417476" y="2247833"/>
                  </a:lnTo>
                  <a:lnTo>
                    <a:pt x="0" y="2247833"/>
                  </a:lnTo>
                  <a:close/>
                </a:path>
              </a:pathLst>
            </a:custGeom>
            <a:solidFill>
              <a:srgbClr val="E6E6E6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pic>
        <p:nvPicPr>
          <p:cNvPr id="8" name="Picture 2" descr="OQAAAB+LCAAAAAAABACrVlIpqSxIVbJSCs5NLCpxyUxML0rM9SxJzVXSUfJMUbLKK83J0VFyysxLycxLdy/KLy0oVrKKjq0FALpUkis5AAAA">
            <a:extLst>
              <a:ext uri="{FF2B5EF4-FFF2-40B4-BE49-F238E27FC236}">
                <a16:creationId xmlns:a16="http://schemas.microsoft.com/office/drawing/2014/main" id="{800B2E99-CDB5-471F-96A6-3D50FC3923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2267" y="40289"/>
            <a:ext cx="1683814" cy="73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404647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EC8BF3C-A671-4A2F-8A29-331FEA5C1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11" y="1579902"/>
            <a:ext cx="9709414" cy="4351338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4pPr>
            <a:lvl5pPr>
              <a:defRPr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D067B451-87B3-4E58-B7A1-6A8EBAB13D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11" y="402447"/>
            <a:ext cx="9709414" cy="10654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7480C124-79A4-4EA3-BC17-61AEE3AFA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92441"/>
            <a:ext cx="41148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>
                <a:latin typeface="Toyota Type" panose="020B0602020202020204" pitchFamily="34" charset="0"/>
                <a:cs typeface="Toyota Type" panose="020B0602020202020204" pitchFamily="34" charset="0"/>
              </a:rPr>
              <a:t>© TOYOTA FINANCIAL SERVICES </a:t>
            </a:r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2D2172BE-5412-4DF9-9F0A-5F96138EF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8911" y="6392440"/>
            <a:ext cx="27432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98431465-152E-4D18-8B35-8D9F7B101D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794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1E021B01-3A51-4613-BED3-E4483BD51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92441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latin typeface="Toyota Type" panose="020B0602020202020204" pitchFamily="34" charset="0"/>
                <a:cs typeface="Toyota Type" panose="020B0602020202020204" pitchFamily="34" charset="0"/>
              </a:rPr>
              <a:t>© TOYOTA FINANCIAL SERVICES </a:t>
            </a:r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D6BC735C-866E-4202-BAD5-9046C34B2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8911" y="639244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8431465-152E-4D18-8B35-8D9F7B101D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40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39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5" Type="http://schemas.openxmlformats.org/officeDocument/2006/relationships/theme" Target="../theme/theme11.xml"/><Relationship Id="rId4" Type="http://schemas.openxmlformats.org/officeDocument/2006/relationships/slideLayout" Target="../slideLayouts/slideLayout4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2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31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A042B7-567F-384D-8F46-7251BDAE9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4F8E5-8B6E-814D-B0AB-34DAD147D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5597B-3D4B-5D4F-9ACF-607284132C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Toyota Type" panose="020B0602020202020204" pitchFamily="34" charset="0"/>
                <a:cs typeface="Toyota Type" panose="020B0602020202020204" pitchFamily="34" charset="0"/>
              </a:rPr>
              <a:t>© TOYOTA FINANCIAL SERVICES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4A9EF-F3DF-CC45-91E1-BDAABB09AC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431465-152E-4D18-8B35-8D9F7B101D9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E0304953-BDDA-4828-B3C2-9D9D5518B49A}"/>
              </a:ext>
            </a:extLst>
          </p:cNvPr>
          <p:cNvSpPr txBox="1">
            <a:spLocks/>
          </p:cNvSpPr>
          <p:nvPr userDrawn="1"/>
        </p:nvSpPr>
        <p:spPr>
          <a:xfrm>
            <a:off x="688911" y="6400801"/>
            <a:ext cx="458692" cy="22706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8431465-152E-4D18-8B35-8D9F7B101D9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7FF9E9-F5C0-482D-A3CC-BAB55F741DB6}"/>
              </a:ext>
            </a:extLst>
          </p:cNvPr>
          <p:cNvSpPr txBox="1">
            <a:spLocks/>
          </p:cNvSpPr>
          <p:nvPr userDrawn="1"/>
        </p:nvSpPr>
        <p:spPr>
          <a:xfrm>
            <a:off x="1197208" y="6400801"/>
            <a:ext cx="2227188" cy="22706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Toyota Type" panose="020B0602020202020204" pitchFamily="34" charset="0"/>
                <a:cs typeface="Toyota Type" panose="020B0602020202020204" pitchFamily="34" charset="0"/>
              </a:rPr>
              <a:t>© TOYOTA FINANCIAL SERVICES </a:t>
            </a:r>
          </a:p>
        </p:txBody>
      </p:sp>
    </p:spTree>
    <p:extLst>
      <p:ext uri="{BB962C8B-B14F-4D97-AF65-F5344CB8AC3E}">
        <p14:creationId xmlns:p14="http://schemas.microsoft.com/office/powerpoint/2010/main" val="2358028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1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20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20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20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200000"/>
        </a:lnSpc>
        <a:spcBef>
          <a:spcPts val="500"/>
        </a:spcBef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200000"/>
        </a:lnSpc>
        <a:spcBef>
          <a:spcPts val="500"/>
        </a:spcBef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A042B7-567F-384D-8F46-7251BDAE9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4F8E5-8B6E-814D-B0AB-34DAD147D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5597B-3D4B-5D4F-9ACF-607284132C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TOYOTA FINANCIAL SERVICES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B3113-7D93-42BF-9ED4-6AF58A71BB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8431465-152E-4D18-8B35-8D9F7B101D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080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740" r:id="rId2"/>
    <p:sldLayoutId id="2147483679" r:id="rId3"/>
    <p:sldLayoutId id="2147483722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20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20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20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200000"/>
        </a:lnSpc>
        <a:spcBef>
          <a:spcPts val="500"/>
        </a:spcBef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200000"/>
        </a:lnSpc>
        <a:spcBef>
          <a:spcPts val="500"/>
        </a:spcBef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A042B7-567F-384D-8F46-7251BDAE9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4F8E5-8B6E-814D-B0AB-34DAD147D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5597B-3D4B-5D4F-9ACF-607284132C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TOYOTA FINANCIAL SERVICES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EEDC6-52C1-4F08-ADD7-CC4C2F32BF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98431465-152E-4D18-8B35-8D9F7B101D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612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739" r:id="rId2"/>
    <p:sldLayoutId id="2147483683" r:id="rId3"/>
    <p:sldLayoutId id="2147483723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20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20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20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200000"/>
        </a:lnSpc>
        <a:spcBef>
          <a:spcPts val="500"/>
        </a:spcBef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200000"/>
        </a:lnSpc>
        <a:spcBef>
          <a:spcPts val="500"/>
        </a:spcBef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A042B7-567F-384D-8F46-7251BDAE9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5597B-3D4B-5D4F-9ACF-607284132C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TOYOTA FINANCIAL SERVICES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4A9EF-F3DF-CC45-91E1-BDAABB09AC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431465-152E-4D18-8B35-8D9F7B101D9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DE871CD-CD70-47CA-973E-67146F08D3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2055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3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20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20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20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200000"/>
        </a:lnSpc>
        <a:spcBef>
          <a:spcPts val="500"/>
        </a:spcBef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200000"/>
        </a:lnSpc>
        <a:spcBef>
          <a:spcPts val="500"/>
        </a:spcBef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A042B7-567F-384D-8F46-7251BDAE9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4F8E5-8B6E-814D-B0AB-34DAD147D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AAB99BE-5D58-4064-8991-ADF7D40C0F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TOYOTA FINANCIAL SERVICES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ED75F78-2BF6-4C0A-A7B3-10AAC0C53E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431465-152E-4D18-8B35-8D9F7B101D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41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01" r:id="rId2"/>
    <p:sldLayoutId id="2147483755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20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20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20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200000"/>
        </a:lnSpc>
        <a:spcBef>
          <a:spcPts val="500"/>
        </a:spcBef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200000"/>
        </a:lnSpc>
        <a:spcBef>
          <a:spcPts val="500"/>
        </a:spcBef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A042B7-567F-384D-8F46-7251BDAE9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4F8E5-8B6E-814D-B0AB-34DAD147D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836F7-5A48-4711-A650-89A9F7319E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TOYOTA FINANCIAL SERVICES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06F45-D682-4FA4-972E-3DE641AC70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431465-152E-4D18-8B35-8D9F7B101D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400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9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20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20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20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200000"/>
        </a:lnSpc>
        <a:spcBef>
          <a:spcPts val="500"/>
        </a:spcBef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200000"/>
        </a:lnSpc>
        <a:spcBef>
          <a:spcPts val="500"/>
        </a:spcBef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A042B7-567F-384D-8F46-7251BDAE9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4F8E5-8B6E-814D-B0AB-34DAD147D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06F45-D682-4FA4-972E-3DE641AC70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438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431465-152E-4D18-8B35-8D9F7B101D9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393BA996-3762-4A82-8EC5-177F2A87CA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6157" y="6400800"/>
            <a:ext cx="2227188" cy="32067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>
                <a:latin typeface="Toyota Type" panose="020B0602020202020204" pitchFamily="34" charset="0"/>
                <a:cs typeface="Toyota Type" panose="020B0602020202020204" pitchFamily="34" charset="0"/>
              </a:rPr>
              <a:t>© TOYOTA FINANCIAL SERVICES </a:t>
            </a:r>
          </a:p>
        </p:txBody>
      </p:sp>
    </p:spTree>
    <p:extLst>
      <p:ext uri="{BB962C8B-B14F-4D97-AF65-F5344CB8AC3E}">
        <p14:creationId xmlns:p14="http://schemas.microsoft.com/office/powerpoint/2010/main" val="1275494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9" r:id="rId2"/>
    <p:sldLayoutId id="2147483746" r:id="rId3"/>
    <p:sldLayoutId id="2147483750" r:id="rId4"/>
    <p:sldLayoutId id="2147483751" r:id="rId5"/>
    <p:sldLayoutId id="2147483748" r:id="rId6"/>
    <p:sldLayoutId id="2147483747" r:id="rId7"/>
    <p:sldLayoutId id="2147483752" r:id="rId8"/>
    <p:sldLayoutId id="2147483753" r:id="rId9"/>
    <p:sldLayoutId id="2147483754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20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20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20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200000"/>
        </a:lnSpc>
        <a:spcBef>
          <a:spcPts val="500"/>
        </a:spcBef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200000"/>
        </a:lnSpc>
        <a:spcBef>
          <a:spcPts val="500"/>
        </a:spcBef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A042B7-567F-384D-8F46-7251BDAE9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4F8E5-8B6E-814D-B0AB-34DAD147D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39F46-3DE5-43CE-8C7E-310DD2144B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TOYOTA FINANCIAL SERVICES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F60689-45AA-4AD1-8E36-D0583D682A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98431465-152E-4D18-8B35-8D9F7B101D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650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38" r:id="rId2"/>
    <p:sldLayoutId id="2147483717" r:id="rId3"/>
    <p:sldLayoutId id="2147483718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20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20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20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200000"/>
        </a:lnSpc>
        <a:spcBef>
          <a:spcPts val="500"/>
        </a:spcBef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200000"/>
        </a:lnSpc>
        <a:spcBef>
          <a:spcPts val="500"/>
        </a:spcBef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A042B7-567F-384D-8F46-7251BDAE9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4F8E5-8B6E-814D-B0AB-34DAD147D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5597B-3D4B-5D4F-9ACF-607284132C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TOYOTA FINANCIAL SERVICES 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A8A8080-6F54-4896-9DDD-383A27DD5F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98431465-152E-4D18-8B35-8D9F7B101D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295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743" r:id="rId2"/>
    <p:sldLayoutId id="2147483667" r:id="rId3"/>
    <p:sldLayoutId id="2147483719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20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20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20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200000"/>
        </a:lnSpc>
        <a:spcBef>
          <a:spcPts val="500"/>
        </a:spcBef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200000"/>
        </a:lnSpc>
        <a:spcBef>
          <a:spcPts val="500"/>
        </a:spcBef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A042B7-567F-384D-8F46-7251BDAE9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4F8E5-8B6E-814D-B0AB-34DAD147D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55BD5E7-BAA4-4528-A4EB-3C4977FD5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8431465-152E-4D18-8B35-8D9F7B101D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99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742" r:id="rId2"/>
    <p:sldLayoutId id="2147483671" r:id="rId3"/>
    <p:sldLayoutId id="2147483720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20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20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20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200000"/>
        </a:lnSpc>
        <a:spcBef>
          <a:spcPts val="500"/>
        </a:spcBef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200000"/>
        </a:lnSpc>
        <a:spcBef>
          <a:spcPts val="500"/>
        </a:spcBef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A042B7-567F-384D-8F46-7251BDAE9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4F8E5-8B6E-814D-B0AB-34DAD147D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3895978-C5DB-4CC0-A7E6-8ABDCE0F3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98431465-152E-4D18-8B35-8D9F7B101D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925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741" r:id="rId2"/>
    <p:sldLayoutId id="2147483675" r:id="rId3"/>
    <p:sldLayoutId id="214748372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20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20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20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200000"/>
        </a:lnSpc>
        <a:spcBef>
          <a:spcPts val="500"/>
        </a:spcBef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200000"/>
        </a:lnSpc>
        <a:spcBef>
          <a:spcPts val="500"/>
        </a:spcBef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svg"/><Relationship Id="rId13" Type="http://schemas.openxmlformats.org/officeDocument/2006/relationships/image" Target="../media/image234.png"/><Relationship Id="rId3" Type="http://schemas.openxmlformats.org/officeDocument/2006/relationships/image" Target="../media/image224.png"/><Relationship Id="rId7" Type="http://schemas.openxmlformats.org/officeDocument/2006/relationships/image" Target="../media/image228.png"/><Relationship Id="rId12" Type="http://schemas.openxmlformats.org/officeDocument/2006/relationships/image" Target="../media/image233.svg"/><Relationship Id="rId17" Type="http://schemas.openxmlformats.org/officeDocument/2006/relationships/image" Target="../media/image23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37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7.svg"/><Relationship Id="rId11" Type="http://schemas.openxmlformats.org/officeDocument/2006/relationships/image" Target="../media/image232.png"/><Relationship Id="rId5" Type="http://schemas.openxmlformats.org/officeDocument/2006/relationships/image" Target="../media/image226.png"/><Relationship Id="rId15" Type="http://schemas.openxmlformats.org/officeDocument/2006/relationships/image" Target="../media/image236.png"/><Relationship Id="rId10" Type="http://schemas.openxmlformats.org/officeDocument/2006/relationships/image" Target="../media/image231.svg"/><Relationship Id="rId4" Type="http://schemas.openxmlformats.org/officeDocument/2006/relationships/image" Target="../media/image225.svg"/><Relationship Id="rId9" Type="http://schemas.openxmlformats.org/officeDocument/2006/relationships/image" Target="../media/image230.png"/><Relationship Id="rId14" Type="http://schemas.openxmlformats.org/officeDocument/2006/relationships/image" Target="../media/image23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svg"/><Relationship Id="rId13" Type="http://schemas.openxmlformats.org/officeDocument/2006/relationships/image" Target="../media/image247.png"/><Relationship Id="rId3" Type="http://schemas.openxmlformats.org/officeDocument/2006/relationships/image" Target="../media/image224.png"/><Relationship Id="rId7" Type="http://schemas.openxmlformats.org/officeDocument/2006/relationships/image" Target="../media/image241.png"/><Relationship Id="rId12" Type="http://schemas.openxmlformats.org/officeDocument/2006/relationships/image" Target="../media/image246.svg"/><Relationship Id="rId17" Type="http://schemas.openxmlformats.org/officeDocument/2006/relationships/image" Target="../media/image238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50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0.svg"/><Relationship Id="rId11" Type="http://schemas.openxmlformats.org/officeDocument/2006/relationships/image" Target="../media/image245.png"/><Relationship Id="rId5" Type="http://schemas.openxmlformats.org/officeDocument/2006/relationships/image" Target="../media/image239.png"/><Relationship Id="rId15" Type="http://schemas.openxmlformats.org/officeDocument/2006/relationships/image" Target="../media/image249.png"/><Relationship Id="rId10" Type="http://schemas.openxmlformats.org/officeDocument/2006/relationships/image" Target="../media/image244.svg"/><Relationship Id="rId4" Type="http://schemas.openxmlformats.org/officeDocument/2006/relationships/image" Target="../media/image225.svg"/><Relationship Id="rId9" Type="http://schemas.openxmlformats.org/officeDocument/2006/relationships/image" Target="../media/image243.png"/><Relationship Id="rId14" Type="http://schemas.openxmlformats.org/officeDocument/2006/relationships/image" Target="../media/image24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svg"/><Relationship Id="rId13" Type="http://schemas.openxmlformats.org/officeDocument/2006/relationships/image" Target="../media/image249.png"/><Relationship Id="rId3" Type="http://schemas.openxmlformats.org/officeDocument/2006/relationships/image" Target="../media/image224.png"/><Relationship Id="rId7" Type="http://schemas.openxmlformats.org/officeDocument/2006/relationships/image" Target="../media/image241.png"/><Relationship Id="rId12" Type="http://schemas.openxmlformats.org/officeDocument/2006/relationships/image" Target="../media/image246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53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0.svg"/><Relationship Id="rId11" Type="http://schemas.openxmlformats.org/officeDocument/2006/relationships/image" Target="../media/image245.png"/><Relationship Id="rId5" Type="http://schemas.openxmlformats.org/officeDocument/2006/relationships/image" Target="../media/image239.png"/><Relationship Id="rId15" Type="http://schemas.openxmlformats.org/officeDocument/2006/relationships/image" Target="../media/image238.png"/><Relationship Id="rId10" Type="http://schemas.openxmlformats.org/officeDocument/2006/relationships/image" Target="../media/image252.svg"/><Relationship Id="rId4" Type="http://schemas.openxmlformats.org/officeDocument/2006/relationships/image" Target="../media/image225.svg"/><Relationship Id="rId9" Type="http://schemas.openxmlformats.org/officeDocument/2006/relationships/image" Target="../media/image251.png"/><Relationship Id="rId14" Type="http://schemas.openxmlformats.org/officeDocument/2006/relationships/image" Target="../media/image25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svg"/><Relationship Id="rId13" Type="http://schemas.openxmlformats.org/officeDocument/2006/relationships/image" Target="../media/image254.png"/><Relationship Id="rId3" Type="http://schemas.openxmlformats.org/officeDocument/2006/relationships/image" Target="../media/image224.png"/><Relationship Id="rId7" Type="http://schemas.openxmlformats.org/officeDocument/2006/relationships/image" Target="../media/image239.png"/><Relationship Id="rId12" Type="http://schemas.openxmlformats.org/officeDocument/2006/relationships/image" Target="../media/image244.svg"/><Relationship Id="rId17" Type="http://schemas.openxmlformats.org/officeDocument/2006/relationships/image" Target="../media/image238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50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8.svg"/><Relationship Id="rId11" Type="http://schemas.openxmlformats.org/officeDocument/2006/relationships/image" Target="../media/image243.png"/><Relationship Id="rId5" Type="http://schemas.openxmlformats.org/officeDocument/2006/relationships/image" Target="../media/image247.png"/><Relationship Id="rId15" Type="http://schemas.openxmlformats.org/officeDocument/2006/relationships/image" Target="../media/image249.png"/><Relationship Id="rId10" Type="http://schemas.openxmlformats.org/officeDocument/2006/relationships/image" Target="../media/image242.svg"/><Relationship Id="rId4" Type="http://schemas.openxmlformats.org/officeDocument/2006/relationships/image" Target="../media/image225.svg"/><Relationship Id="rId9" Type="http://schemas.openxmlformats.org/officeDocument/2006/relationships/image" Target="../media/image241.png"/><Relationship Id="rId14" Type="http://schemas.openxmlformats.org/officeDocument/2006/relationships/image" Target="../media/image25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svg"/><Relationship Id="rId13" Type="http://schemas.openxmlformats.org/officeDocument/2006/relationships/image" Target="../media/image254.png"/><Relationship Id="rId18" Type="http://schemas.openxmlformats.org/officeDocument/2006/relationships/image" Target="../media/image253.emf"/><Relationship Id="rId3" Type="http://schemas.openxmlformats.org/officeDocument/2006/relationships/image" Target="../media/image224.png"/><Relationship Id="rId7" Type="http://schemas.openxmlformats.org/officeDocument/2006/relationships/image" Target="../media/image241.png"/><Relationship Id="rId12" Type="http://schemas.openxmlformats.org/officeDocument/2006/relationships/image" Target="../media/image259.svg"/><Relationship Id="rId17" Type="http://schemas.openxmlformats.org/officeDocument/2006/relationships/image" Target="../media/image238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50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0.svg"/><Relationship Id="rId11" Type="http://schemas.openxmlformats.org/officeDocument/2006/relationships/image" Target="../media/image258.png"/><Relationship Id="rId5" Type="http://schemas.openxmlformats.org/officeDocument/2006/relationships/image" Target="../media/image239.png"/><Relationship Id="rId15" Type="http://schemas.openxmlformats.org/officeDocument/2006/relationships/image" Target="../media/image249.png"/><Relationship Id="rId10" Type="http://schemas.openxmlformats.org/officeDocument/2006/relationships/image" Target="../media/image257.svg"/><Relationship Id="rId4" Type="http://schemas.openxmlformats.org/officeDocument/2006/relationships/image" Target="../media/image225.svg"/><Relationship Id="rId9" Type="http://schemas.openxmlformats.org/officeDocument/2006/relationships/image" Target="../media/image256.png"/><Relationship Id="rId14" Type="http://schemas.openxmlformats.org/officeDocument/2006/relationships/image" Target="../media/image25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svg"/><Relationship Id="rId13" Type="http://schemas.openxmlformats.org/officeDocument/2006/relationships/image" Target="../media/image266.png"/><Relationship Id="rId3" Type="http://schemas.openxmlformats.org/officeDocument/2006/relationships/image" Target="../media/image239.png"/><Relationship Id="rId7" Type="http://schemas.openxmlformats.org/officeDocument/2006/relationships/image" Target="../media/image224.png"/><Relationship Id="rId12" Type="http://schemas.openxmlformats.org/officeDocument/2006/relationships/image" Target="../media/image265.svg"/><Relationship Id="rId17" Type="http://schemas.openxmlformats.org/officeDocument/2006/relationships/image" Target="../media/image238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69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2.svg"/><Relationship Id="rId11" Type="http://schemas.openxmlformats.org/officeDocument/2006/relationships/image" Target="../media/image264.png"/><Relationship Id="rId5" Type="http://schemas.openxmlformats.org/officeDocument/2006/relationships/image" Target="../media/image261.png"/><Relationship Id="rId15" Type="http://schemas.openxmlformats.org/officeDocument/2006/relationships/image" Target="../media/image268.png"/><Relationship Id="rId10" Type="http://schemas.openxmlformats.org/officeDocument/2006/relationships/image" Target="../media/image246.svg"/><Relationship Id="rId4" Type="http://schemas.openxmlformats.org/officeDocument/2006/relationships/image" Target="../media/image260.svg"/><Relationship Id="rId9" Type="http://schemas.openxmlformats.org/officeDocument/2006/relationships/image" Target="../media/image245.png"/><Relationship Id="rId14" Type="http://schemas.openxmlformats.org/officeDocument/2006/relationships/image" Target="../media/image26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svg"/><Relationship Id="rId13" Type="http://schemas.openxmlformats.org/officeDocument/2006/relationships/image" Target="../media/image266.png"/><Relationship Id="rId3" Type="http://schemas.openxmlformats.org/officeDocument/2006/relationships/image" Target="../media/image239.png"/><Relationship Id="rId7" Type="http://schemas.openxmlformats.org/officeDocument/2006/relationships/image" Target="../media/image224.png"/><Relationship Id="rId12" Type="http://schemas.openxmlformats.org/officeDocument/2006/relationships/image" Target="../media/image265.svg"/><Relationship Id="rId17" Type="http://schemas.openxmlformats.org/officeDocument/2006/relationships/image" Target="../media/image238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69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2.svg"/><Relationship Id="rId11" Type="http://schemas.openxmlformats.org/officeDocument/2006/relationships/image" Target="../media/image264.png"/><Relationship Id="rId5" Type="http://schemas.openxmlformats.org/officeDocument/2006/relationships/image" Target="../media/image261.png"/><Relationship Id="rId15" Type="http://schemas.openxmlformats.org/officeDocument/2006/relationships/image" Target="../media/image268.png"/><Relationship Id="rId10" Type="http://schemas.openxmlformats.org/officeDocument/2006/relationships/image" Target="../media/image246.svg"/><Relationship Id="rId4" Type="http://schemas.openxmlformats.org/officeDocument/2006/relationships/image" Target="../media/image260.svg"/><Relationship Id="rId9" Type="http://schemas.openxmlformats.org/officeDocument/2006/relationships/image" Target="../media/image245.png"/><Relationship Id="rId14" Type="http://schemas.openxmlformats.org/officeDocument/2006/relationships/image" Target="../media/image26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svg"/><Relationship Id="rId13" Type="http://schemas.openxmlformats.org/officeDocument/2006/relationships/image" Target="../media/image243.png"/><Relationship Id="rId18" Type="http://schemas.openxmlformats.org/officeDocument/2006/relationships/image" Target="../media/image250.svg"/><Relationship Id="rId26" Type="http://schemas.openxmlformats.org/officeDocument/2006/relationships/image" Target="../media/image281.png"/><Relationship Id="rId3" Type="http://schemas.openxmlformats.org/officeDocument/2006/relationships/image" Target="../media/image271.png"/><Relationship Id="rId21" Type="http://schemas.openxmlformats.org/officeDocument/2006/relationships/image" Target="../media/image276.png"/><Relationship Id="rId7" Type="http://schemas.openxmlformats.org/officeDocument/2006/relationships/image" Target="../media/image247.png"/><Relationship Id="rId12" Type="http://schemas.openxmlformats.org/officeDocument/2006/relationships/image" Target="../media/image242.svg"/><Relationship Id="rId17" Type="http://schemas.openxmlformats.org/officeDocument/2006/relationships/image" Target="../media/image249.png"/><Relationship Id="rId25" Type="http://schemas.openxmlformats.org/officeDocument/2006/relationships/image" Target="../media/image280.png"/><Relationship Id="rId2" Type="http://schemas.openxmlformats.org/officeDocument/2006/relationships/image" Target="../media/image270.png"/><Relationship Id="rId16" Type="http://schemas.openxmlformats.org/officeDocument/2006/relationships/image" Target="../media/image255.svg"/><Relationship Id="rId20" Type="http://schemas.openxmlformats.org/officeDocument/2006/relationships/image" Target="../media/image2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4.png"/><Relationship Id="rId11" Type="http://schemas.openxmlformats.org/officeDocument/2006/relationships/image" Target="../media/image241.png"/><Relationship Id="rId24" Type="http://schemas.openxmlformats.org/officeDocument/2006/relationships/image" Target="../media/image279.png"/><Relationship Id="rId5" Type="http://schemas.openxmlformats.org/officeDocument/2006/relationships/image" Target="../media/image273.png"/><Relationship Id="rId15" Type="http://schemas.openxmlformats.org/officeDocument/2006/relationships/image" Target="../media/image254.png"/><Relationship Id="rId23" Type="http://schemas.openxmlformats.org/officeDocument/2006/relationships/image" Target="../media/image278.png"/><Relationship Id="rId10" Type="http://schemas.openxmlformats.org/officeDocument/2006/relationships/image" Target="../media/image240.svg"/><Relationship Id="rId19" Type="http://schemas.openxmlformats.org/officeDocument/2006/relationships/image" Target="../media/image238.png"/><Relationship Id="rId4" Type="http://schemas.openxmlformats.org/officeDocument/2006/relationships/image" Target="../media/image272.png"/><Relationship Id="rId9" Type="http://schemas.openxmlformats.org/officeDocument/2006/relationships/image" Target="../media/image239.png"/><Relationship Id="rId14" Type="http://schemas.openxmlformats.org/officeDocument/2006/relationships/image" Target="../media/image244.svg"/><Relationship Id="rId22" Type="http://schemas.openxmlformats.org/officeDocument/2006/relationships/image" Target="../media/image277.png"/><Relationship Id="rId27" Type="http://schemas.openxmlformats.org/officeDocument/2006/relationships/image" Target="../media/image28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svg"/><Relationship Id="rId13" Type="http://schemas.openxmlformats.org/officeDocument/2006/relationships/image" Target="../media/image249.png"/><Relationship Id="rId18" Type="http://schemas.openxmlformats.org/officeDocument/2006/relationships/image" Target="../media/image278.png"/><Relationship Id="rId3" Type="http://schemas.openxmlformats.org/officeDocument/2006/relationships/image" Target="../media/image271.png"/><Relationship Id="rId21" Type="http://schemas.openxmlformats.org/officeDocument/2006/relationships/image" Target="../media/image281.png"/><Relationship Id="rId7" Type="http://schemas.openxmlformats.org/officeDocument/2006/relationships/image" Target="../media/image239.png"/><Relationship Id="rId12" Type="http://schemas.openxmlformats.org/officeDocument/2006/relationships/image" Target="../media/image255.svg"/><Relationship Id="rId17" Type="http://schemas.openxmlformats.org/officeDocument/2006/relationships/image" Target="../media/image277.png"/><Relationship Id="rId25" Type="http://schemas.openxmlformats.org/officeDocument/2006/relationships/image" Target="../media/image238.png"/><Relationship Id="rId2" Type="http://schemas.openxmlformats.org/officeDocument/2006/relationships/image" Target="../media/image270.png"/><Relationship Id="rId16" Type="http://schemas.openxmlformats.org/officeDocument/2006/relationships/image" Target="../media/image276.png"/><Relationship Id="rId20" Type="http://schemas.openxmlformats.org/officeDocument/2006/relationships/image" Target="../media/image2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4.png"/><Relationship Id="rId11" Type="http://schemas.openxmlformats.org/officeDocument/2006/relationships/image" Target="../media/image254.png"/><Relationship Id="rId24" Type="http://schemas.openxmlformats.org/officeDocument/2006/relationships/image" Target="../media/image283.png"/><Relationship Id="rId5" Type="http://schemas.openxmlformats.org/officeDocument/2006/relationships/image" Target="../media/image273.png"/><Relationship Id="rId15" Type="http://schemas.openxmlformats.org/officeDocument/2006/relationships/image" Target="../media/image275.png"/><Relationship Id="rId23" Type="http://schemas.openxmlformats.org/officeDocument/2006/relationships/image" Target="../media/image253.emf"/><Relationship Id="rId10" Type="http://schemas.openxmlformats.org/officeDocument/2006/relationships/image" Target="../media/image242.svg"/><Relationship Id="rId19" Type="http://schemas.openxmlformats.org/officeDocument/2006/relationships/image" Target="../media/image279.png"/><Relationship Id="rId4" Type="http://schemas.openxmlformats.org/officeDocument/2006/relationships/image" Target="../media/image272.png"/><Relationship Id="rId9" Type="http://schemas.openxmlformats.org/officeDocument/2006/relationships/image" Target="../media/image241.png"/><Relationship Id="rId14" Type="http://schemas.openxmlformats.org/officeDocument/2006/relationships/image" Target="../media/image250.svg"/><Relationship Id="rId22" Type="http://schemas.openxmlformats.org/officeDocument/2006/relationships/image" Target="../media/image28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svg"/><Relationship Id="rId13" Type="http://schemas.openxmlformats.org/officeDocument/2006/relationships/image" Target="../media/image240.svg"/><Relationship Id="rId18" Type="http://schemas.openxmlformats.org/officeDocument/2006/relationships/image" Target="../media/image277.png"/><Relationship Id="rId26" Type="http://schemas.openxmlformats.org/officeDocument/2006/relationships/image" Target="../media/image281.png"/><Relationship Id="rId3" Type="http://schemas.openxmlformats.org/officeDocument/2006/relationships/image" Target="../media/image245.png"/><Relationship Id="rId21" Type="http://schemas.openxmlformats.org/officeDocument/2006/relationships/image" Target="../media/image261.png"/><Relationship Id="rId7" Type="http://schemas.openxmlformats.org/officeDocument/2006/relationships/image" Target="../media/image268.png"/><Relationship Id="rId12" Type="http://schemas.openxmlformats.org/officeDocument/2006/relationships/image" Target="../media/image239.png"/><Relationship Id="rId17" Type="http://schemas.openxmlformats.org/officeDocument/2006/relationships/image" Target="../media/image276.png"/><Relationship Id="rId25" Type="http://schemas.openxmlformats.org/officeDocument/2006/relationships/image" Target="../media/image280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75.png"/><Relationship Id="rId20" Type="http://schemas.openxmlformats.org/officeDocument/2006/relationships/image" Target="../media/image2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5.svg"/><Relationship Id="rId11" Type="http://schemas.openxmlformats.org/officeDocument/2006/relationships/image" Target="../media/image274.png"/><Relationship Id="rId24" Type="http://schemas.openxmlformats.org/officeDocument/2006/relationships/image" Target="../media/image273.png"/><Relationship Id="rId5" Type="http://schemas.openxmlformats.org/officeDocument/2006/relationships/image" Target="../media/image284.png"/><Relationship Id="rId15" Type="http://schemas.openxmlformats.org/officeDocument/2006/relationships/image" Target="../media/image250.svg"/><Relationship Id="rId23" Type="http://schemas.openxmlformats.org/officeDocument/2006/relationships/image" Target="../media/image270.png"/><Relationship Id="rId10" Type="http://schemas.openxmlformats.org/officeDocument/2006/relationships/image" Target="../media/image272.png"/><Relationship Id="rId19" Type="http://schemas.openxmlformats.org/officeDocument/2006/relationships/image" Target="../media/image278.png"/><Relationship Id="rId4" Type="http://schemas.openxmlformats.org/officeDocument/2006/relationships/image" Target="../media/image246.svg"/><Relationship Id="rId9" Type="http://schemas.openxmlformats.org/officeDocument/2006/relationships/image" Target="../media/image271.png"/><Relationship Id="rId14" Type="http://schemas.openxmlformats.org/officeDocument/2006/relationships/image" Target="../media/image249.png"/><Relationship Id="rId22" Type="http://schemas.openxmlformats.org/officeDocument/2006/relationships/image" Target="../media/image262.svg"/><Relationship Id="rId27" Type="http://schemas.openxmlformats.org/officeDocument/2006/relationships/image" Target="../media/image282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.png"/><Relationship Id="rId18" Type="http://schemas.openxmlformats.org/officeDocument/2006/relationships/image" Target="../media/image52.svg"/><Relationship Id="rId26" Type="http://schemas.openxmlformats.org/officeDocument/2006/relationships/image" Target="../media/image60.svg"/><Relationship Id="rId39" Type="http://schemas.openxmlformats.org/officeDocument/2006/relationships/image" Target="../media/image73.png"/><Relationship Id="rId21" Type="http://schemas.openxmlformats.org/officeDocument/2006/relationships/image" Target="../media/image55.png"/><Relationship Id="rId34" Type="http://schemas.openxmlformats.org/officeDocument/2006/relationships/image" Target="../media/image68.svg"/><Relationship Id="rId42" Type="http://schemas.openxmlformats.org/officeDocument/2006/relationships/image" Target="../media/image76.svg"/><Relationship Id="rId47" Type="http://schemas.openxmlformats.org/officeDocument/2006/relationships/image" Target="../media/image81.png"/><Relationship Id="rId50" Type="http://schemas.openxmlformats.org/officeDocument/2006/relationships/image" Target="../media/image84.svg"/><Relationship Id="rId55" Type="http://schemas.microsoft.com/office/2007/relationships/hdphoto" Target="../media/hdphoto1.wdp"/><Relationship Id="rId63" Type="http://schemas.openxmlformats.org/officeDocument/2006/relationships/image" Target="../media/image96.sv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0.svg"/><Relationship Id="rId29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24" Type="http://schemas.openxmlformats.org/officeDocument/2006/relationships/image" Target="../media/image58.svg"/><Relationship Id="rId32" Type="http://schemas.openxmlformats.org/officeDocument/2006/relationships/image" Target="../media/image66.svg"/><Relationship Id="rId37" Type="http://schemas.openxmlformats.org/officeDocument/2006/relationships/image" Target="../media/image71.png"/><Relationship Id="rId40" Type="http://schemas.openxmlformats.org/officeDocument/2006/relationships/image" Target="../media/image74.svg"/><Relationship Id="rId45" Type="http://schemas.openxmlformats.org/officeDocument/2006/relationships/image" Target="../media/image79.png"/><Relationship Id="rId53" Type="http://schemas.openxmlformats.org/officeDocument/2006/relationships/image" Target="../media/image87.png"/><Relationship Id="rId58" Type="http://schemas.openxmlformats.org/officeDocument/2006/relationships/image" Target="../media/image91.png"/><Relationship Id="rId66" Type="http://schemas.openxmlformats.org/officeDocument/2006/relationships/image" Target="../media/image99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28" Type="http://schemas.openxmlformats.org/officeDocument/2006/relationships/image" Target="../media/image62.svg"/><Relationship Id="rId36" Type="http://schemas.openxmlformats.org/officeDocument/2006/relationships/image" Target="../media/image70.svg"/><Relationship Id="rId49" Type="http://schemas.openxmlformats.org/officeDocument/2006/relationships/image" Target="../media/image83.png"/><Relationship Id="rId57" Type="http://schemas.openxmlformats.org/officeDocument/2006/relationships/image" Target="../media/image90.svg"/><Relationship Id="rId61" Type="http://schemas.openxmlformats.org/officeDocument/2006/relationships/image" Target="../media/image94.svg"/><Relationship Id="rId10" Type="http://schemas.openxmlformats.org/officeDocument/2006/relationships/image" Target="../media/image44.svg"/><Relationship Id="rId19" Type="http://schemas.openxmlformats.org/officeDocument/2006/relationships/image" Target="../media/image53.png"/><Relationship Id="rId31" Type="http://schemas.openxmlformats.org/officeDocument/2006/relationships/image" Target="../media/image65.png"/><Relationship Id="rId44" Type="http://schemas.openxmlformats.org/officeDocument/2006/relationships/image" Target="../media/image78.svg"/><Relationship Id="rId52" Type="http://schemas.openxmlformats.org/officeDocument/2006/relationships/image" Target="../media/image86.svg"/><Relationship Id="rId60" Type="http://schemas.openxmlformats.org/officeDocument/2006/relationships/image" Target="../media/image93.png"/><Relationship Id="rId65" Type="http://schemas.openxmlformats.org/officeDocument/2006/relationships/image" Target="../media/image98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Relationship Id="rId14" Type="http://schemas.openxmlformats.org/officeDocument/2006/relationships/image" Target="../media/image48.svg"/><Relationship Id="rId22" Type="http://schemas.openxmlformats.org/officeDocument/2006/relationships/image" Target="../media/image56.svg"/><Relationship Id="rId27" Type="http://schemas.openxmlformats.org/officeDocument/2006/relationships/image" Target="../media/image61.png"/><Relationship Id="rId30" Type="http://schemas.openxmlformats.org/officeDocument/2006/relationships/image" Target="../media/image64.svg"/><Relationship Id="rId35" Type="http://schemas.openxmlformats.org/officeDocument/2006/relationships/image" Target="../media/image69.png"/><Relationship Id="rId43" Type="http://schemas.openxmlformats.org/officeDocument/2006/relationships/image" Target="../media/image77.png"/><Relationship Id="rId48" Type="http://schemas.openxmlformats.org/officeDocument/2006/relationships/image" Target="../media/image82.svg"/><Relationship Id="rId56" Type="http://schemas.openxmlformats.org/officeDocument/2006/relationships/image" Target="../media/image89.png"/><Relationship Id="rId64" Type="http://schemas.openxmlformats.org/officeDocument/2006/relationships/image" Target="../media/image97.png"/><Relationship Id="rId8" Type="http://schemas.openxmlformats.org/officeDocument/2006/relationships/image" Target="../media/image42.svg"/><Relationship Id="rId51" Type="http://schemas.openxmlformats.org/officeDocument/2006/relationships/image" Target="../media/image85.png"/><Relationship Id="rId3" Type="http://schemas.openxmlformats.org/officeDocument/2006/relationships/image" Target="../media/image37.png"/><Relationship Id="rId12" Type="http://schemas.openxmlformats.org/officeDocument/2006/relationships/image" Target="../media/image46.svg"/><Relationship Id="rId17" Type="http://schemas.openxmlformats.org/officeDocument/2006/relationships/image" Target="../media/image51.png"/><Relationship Id="rId25" Type="http://schemas.openxmlformats.org/officeDocument/2006/relationships/image" Target="../media/image59.png"/><Relationship Id="rId33" Type="http://schemas.openxmlformats.org/officeDocument/2006/relationships/image" Target="../media/image67.png"/><Relationship Id="rId38" Type="http://schemas.openxmlformats.org/officeDocument/2006/relationships/image" Target="../media/image72.svg"/><Relationship Id="rId46" Type="http://schemas.openxmlformats.org/officeDocument/2006/relationships/image" Target="../media/image80.svg"/><Relationship Id="rId59" Type="http://schemas.openxmlformats.org/officeDocument/2006/relationships/image" Target="../media/image92.svg"/><Relationship Id="rId67" Type="http://schemas.openxmlformats.org/officeDocument/2006/relationships/image" Target="../media/image100.svg"/><Relationship Id="rId20" Type="http://schemas.openxmlformats.org/officeDocument/2006/relationships/image" Target="../media/image54.svg"/><Relationship Id="rId41" Type="http://schemas.openxmlformats.org/officeDocument/2006/relationships/image" Target="../media/image75.png"/><Relationship Id="rId54" Type="http://schemas.openxmlformats.org/officeDocument/2006/relationships/image" Target="../media/image88.png"/><Relationship Id="rId62" Type="http://schemas.openxmlformats.org/officeDocument/2006/relationships/image" Target="../media/image9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svg"/><Relationship Id="rId13" Type="http://schemas.openxmlformats.org/officeDocument/2006/relationships/image" Target="../media/image240.svg"/><Relationship Id="rId18" Type="http://schemas.openxmlformats.org/officeDocument/2006/relationships/image" Target="../media/image277.png"/><Relationship Id="rId26" Type="http://schemas.openxmlformats.org/officeDocument/2006/relationships/image" Target="../media/image281.png"/><Relationship Id="rId3" Type="http://schemas.openxmlformats.org/officeDocument/2006/relationships/image" Target="../media/image245.png"/><Relationship Id="rId21" Type="http://schemas.openxmlformats.org/officeDocument/2006/relationships/image" Target="../media/image261.png"/><Relationship Id="rId7" Type="http://schemas.openxmlformats.org/officeDocument/2006/relationships/image" Target="../media/image268.png"/><Relationship Id="rId12" Type="http://schemas.openxmlformats.org/officeDocument/2006/relationships/image" Target="../media/image239.png"/><Relationship Id="rId17" Type="http://schemas.openxmlformats.org/officeDocument/2006/relationships/image" Target="../media/image276.png"/><Relationship Id="rId25" Type="http://schemas.openxmlformats.org/officeDocument/2006/relationships/image" Target="../media/image28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275.png"/><Relationship Id="rId20" Type="http://schemas.openxmlformats.org/officeDocument/2006/relationships/image" Target="../media/image279.png"/><Relationship Id="rId29" Type="http://schemas.openxmlformats.org/officeDocument/2006/relationships/image" Target="../media/image242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5.svg"/><Relationship Id="rId11" Type="http://schemas.openxmlformats.org/officeDocument/2006/relationships/image" Target="../media/image274.png"/><Relationship Id="rId24" Type="http://schemas.openxmlformats.org/officeDocument/2006/relationships/image" Target="../media/image273.png"/><Relationship Id="rId5" Type="http://schemas.openxmlformats.org/officeDocument/2006/relationships/image" Target="../media/image284.png"/><Relationship Id="rId15" Type="http://schemas.openxmlformats.org/officeDocument/2006/relationships/image" Target="../media/image250.svg"/><Relationship Id="rId23" Type="http://schemas.openxmlformats.org/officeDocument/2006/relationships/image" Target="../media/image270.png"/><Relationship Id="rId28" Type="http://schemas.openxmlformats.org/officeDocument/2006/relationships/image" Target="../media/image241.png"/><Relationship Id="rId10" Type="http://schemas.openxmlformats.org/officeDocument/2006/relationships/image" Target="../media/image272.png"/><Relationship Id="rId19" Type="http://schemas.openxmlformats.org/officeDocument/2006/relationships/image" Target="../media/image278.png"/><Relationship Id="rId4" Type="http://schemas.openxmlformats.org/officeDocument/2006/relationships/image" Target="../media/image246.svg"/><Relationship Id="rId9" Type="http://schemas.openxmlformats.org/officeDocument/2006/relationships/image" Target="../media/image271.png"/><Relationship Id="rId14" Type="http://schemas.openxmlformats.org/officeDocument/2006/relationships/image" Target="../media/image249.png"/><Relationship Id="rId22" Type="http://schemas.openxmlformats.org/officeDocument/2006/relationships/image" Target="../media/image262.svg"/><Relationship Id="rId27" Type="http://schemas.openxmlformats.org/officeDocument/2006/relationships/image" Target="../media/image28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79.png"/><Relationship Id="rId18" Type="http://schemas.openxmlformats.org/officeDocument/2006/relationships/image" Target="../media/image184.png"/><Relationship Id="rId3" Type="http://schemas.openxmlformats.org/officeDocument/2006/relationships/hyperlink" Target="https://tfs.service-now.com/com.glideapp.servicecatalog_category_view.do?v=1&amp;sysparm_parent=f28d247d6f26790040c66592be3ee407&amp;sysparm_catalog=e0d08b13c3330100c8b837659bba8fb4&amp;sysparm_catalog_view=catalog_default&amp;sysparm_view=catalog_default" TargetMode="External"/><Relationship Id="rId7" Type="http://schemas.openxmlformats.org/officeDocument/2006/relationships/image" Target="../media/image175.png"/><Relationship Id="rId12" Type="http://schemas.openxmlformats.org/officeDocument/2006/relationships/image" Target="../media/image174.png"/><Relationship Id="rId17" Type="http://schemas.openxmlformats.org/officeDocument/2006/relationships/image" Target="../media/image183.png"/><Relationship Id="rId2" Type="http://schemas.openxmlformats.org/officeDocument/2006/relationships/image" Target="../media/image190.jpg"/><Relationship Id="rId16" Type="http://schemas.openxmlformats.org/officeDocument/2006/relationships/image" Target="../media/image182.png"/><Relationship Id="rId20" Type="http://schemas.openxmlformats.org/officeDocument/2006/relationships/image" Target="../media/image2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11" Type="http://schemas.openxmlformats.org/officeDocument/2006/relationships/image" Target="../media/image178.png"/><Relationship Id="rId5" Type="http://schemas.openxmlformats.org/officeDocument/2006/relationships/image" Target="../media/image188.jpeg"/><Relationship Id="rId15" Type="http://schemas.openxmlformats.org/officeDocument/2006/relationships/image" Target="../media/image181.png"/><Relationship Id="rId10" Type="http://schemas.openxmlformats.org/officeDocument/2006/relationships/image" Target="../media/image117.png"/><Relationship Id="rId19" Type="http://schemas.openxmlformats.org/officeDocument/2006/relationships/image" Target="../media/image185.png"/><Relationship Id="rId4" Type="http://schemas.openxmlformats.org/officeDocument/2006/relationships/hyperlink" Target="https://forms.office.com/Pages/ResponsePage.aspx?id=HS1kjAnXsEerEAgK8QeY--jCDtMVqdNLty1lEOCgr5NUMEhXTjVFOFpNWUlLQUlVU05MWlBXQzdSSy4u" TargetMode="External"/><Relationship Id="rId9" Type="http://schemas.openxmlformats.org/officeDocument/2006/relationships/image" Target="../media/image177.png"/><Relationship Id="rId14" Type="http://schemas.openxmlformats.org/officeDocument/2006/relationships/image" Target="../media/image18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2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7.png"/><Relationship Id="rId18" Type="http://schemas.openxmlformats.org/officeDocument/2006/relationships/image" Target="../media/image112.emf"/><Relationship Id="rId26" Type="http://schemas.openxmlformats.org/officeDocument/2006/relationships/image" Target="../media/image120.png"/><Relationship Id="rId39" Type="http://schemas.openxmlformats.org/officeDocument/2006/relationships/image" Target="../media/image133.png"/><Relationship Id="rId21" Type="http://schemas.openxmlformats.org/officeDocument/2006/relationships/image" Target="../media/image115.png"/><Relationship Id="rId34" Type="http://schemas.openxmlformats.org/officeDocument/2006/relationships/image" Target="../media/image128.png"/><Relationship Id="rId42" Type="http://schemas.openxmlformats.org/officeDocument/2006/relationships/image" Target="../media/image136.png"/><Relationship Id="rId47" Type="http://schemas.openxmlformats.org/officeDocument/2006/relationships/image" Target="../media/image141.png"/><Relationship Id="rId50" Type="http://schemas.openxmlformats.org/officeDocument/2006/relationships/image" Target="../media/image144.png"/><Relationship Id="rId55" Type="http://schemas.openxmlformats.org/officeDocument/2006/relationships/image" Target="../media/image149.png"/><Relationship Id="rId63" Type="http://schemas.openxmlformats.org/officeDocument/2006/relationships/image" Target="../media/image157.png"/><Relationship Id="rId68" Type="http://schemas.openxmlformats.org/officeDocument/2006/relationships/image" Target="../media/image162.png"/><Relationship Id="rId7" Type="http://schemas.openxmlformats.org/officeDocument/2006/relationships/hyperlink" Target="https://www.google.com/url?sa=i&amp;rct=j&amp;q=&amp;esrc=s&amp;source=images&amp;cd=&amp;cad=rja&amp;uact=8&amp;ved=0ahUKEwiznNvXspfYAhVcVWMKHWJOAUAQjRwIBw&amp;url=https://www.featuredcustomers.com/vendor/vormetric/customers&amp;psig=AOvVaw3Qv0ph_3f2ypVNkrquE-0n&amp;ust=1513818252474133" TargetMode="External"/><Relationship Id="rId71" Type="http://schemas.openxmlformats.org/officeDocument/2006/relationships/image" Target="../media/image16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10.emf"/><Relationship Id="rId29" Type="http://schemas.openxmlformats.org/officeDocument/2006/relationships/image" Target="../media/image123.png"/><Relationship Id="rId11" Type="http://schemas.openxmlformats.org/officeDocument/2006/relationships/image" Target="../media/image105.png"/><Relationship Id="rId24" Type="http://schemas.openxmlformats.org/officeDocument/2006/relationships/image" Target="../media/image118.png"/><Relationship Id="rId32" Type="http://schemas.openxmlformats.org/officeDocument/2006/relationships/image" Target="../media/image126.png"/><Relationship Id="rId37" Type="http://schemas.openxmlformats.org/officeDocument/2006/relationships/image" Target="../media/image131.png"/><Relationship Id="rId40" Type="http://schemas.openxmlformats.org/officeDocument/2006/relationships/image" Target="../media/image134.png"/><Relationship Id="rId45" Type="http://schemas.openxmlformats.org/officeDocument/2006/relationships/image" Target="../media/image139.png"/><Relationship Id="rId53" Type="http://schemas.openxmlformats.org/officeDocument/2006/relationships/image" Target="../media/image147.png"/><Relationship Id="rId58" Type="http://schemas.openxmlformats.org/officeDocument/2006/relationships/image" Target="../media/image152.png"/><Relationship Id="rId66" Type="http://schemas.openxmlformats.org/officeDocument/2006/relationships/image" Target="../media/image160.png"/><Relationship Id="rId74" Type="http://schemas.openxmlformats.org/officeDocument/2006/relationships/image" Target="../media/image168.png"/><Relationship Id="rId5" Type="http://schemas.openxmlformats.org/officeDocument/2006/relationships/hyperlink" Target="http://www.google.com/url?sa=i&amp;rct=j&amp;q=&amp;esrc=s&amp;source=images&amp;cd=&amp;cad=rja&amp;uact=8&amp;ved=0ahUKEwiqtvPgopfYAhUK7mMKHXXZBYIQjRwIBw&amp;url=http://www.napc.com/centrify/&amp;psig=AOvVaw1qGyZkBc5pGLjSwwwqxsZz&amp;ust=1513813999133314" TargetMode="External"/><Relationship Id="rId15" Type="http://schemas.openxmlformats.org/officeDocument/2006/relationships/image" Target="../media/image109.png"/><Relationship Id="rId23" Type="http://schemas.openxmlformats.org/officeDocument/2006/relationships/image" Target="../media/image117.png"/><Relationship Id="rId28" Type="http://schemas.openxmlformats.org/officeDocument/2006/relationships/image" Target="../media/image122.png"/><Relationship Id="rId36" Type="http://schemas.openxmlformats.org/officeDocument/2006/relationships/image" Target="../media/image130.png"/><Relationship Id="rId49" Type="http://schemas.openxmlformats.org/officeDocument/2006/relationships/image" Target="../media/image143.png"/><Relationship Id="rId57" Type="http://schemas.openxmlformats.org/officeDocument/2006/relationships/image" Target="../media/image151.png"/><Relationship Id="rId61" Type="http://schemas.openxmlformats.org/officeDocument/2006/relationships/image" Target="../media/image155.png"/><Relationship Id="rId10" Type="http://schemas.openxmlformats.org/officeDocument/2006/relationships/image" Target="../media/image104.png"/><Relationship Id="rId19" Type="http://schemas.openxmlformats.org/officeDocument/2006/relationships/image" Target="../media/image113.emf"/><Relationship Id="rId31" Type="http://schemas.openxmlformats.org/officeDocument/2006/relationships/image" Target="../media/image125.png"/><Relationship Id="rId44" Type="http://schemas.openxmlformats.org/officeDocument/2006/relationships/image" Target="../media/image138.png"/><Relationship Id="rId52" Type="http://schemas.openxmlformats.org/officeDocument/2006/relationships/image" Target="../media/image146.png"/><Relationship Id="rId60" Type="http://schemas.openxmlformats.org/officeDocument/2006/relationships/image" Target="../media/image154.png"/><Relationship Id="rId65" Type="http://schemas.openxmlformats.org/officeDocument/2006/relationships/image" Target="../media/image159.png"/><Relationship Id="rId73" Type="http://schemas.openxmlformats.org/officeDocument/2006/relationships/image" Target="../media/image167.png"/><Relationship Id="rId4" Type="http://schemas.openxmlformats.org/officeDocument/2006/relationships/image" Target="../media/image101.png"/><Relationship Id="rId9" Type="http://schemas.openxmlformats.org/officeDocument/2006/relationships/hyperlink" Target="https://www.google.com/url?sa=i&amp;rct=j&amp;q=&amp;esrc=s&amp;source=images&amp;cd=&amp;cad=rja&amp;uact=8&amp;ved=0ahUKEwi3lMTHsJnYAhVIqVQKHb-1AQAQjRwIBw&amp;url=https://gpl.amer.csc.com/siteminderagent/pwcsc/mfa.dxc.html&amp;psig=AOvVaw3HtG2ssAVUaAYc9gK4fdnS&amp;ust=1513886426242386" TargetMode="External"/><Relationship Id="rId14" Type="http://schemas.openxmlformats.org/officeDocument/2006/relationships/image" Target="../media/image108.png"/><Relationship Id="rId22" Type="http://schemas.openxmlformats.org/officeDocument/2006/relationships/image" Target="../media/image116.png"/><Relationship Id="rId27" Type="http://schemas.openxmlformats.org/officeDocument/2006/relationships/image" Target="../media/image121.png"/><Relationship Id="rId30" Type="http://schemas.openxmlformats.org/officeDocument/2006/relationships/image" Target="../media/image124.png"/><Relationship Id="rId35" Type="http://schemas.openxmlformats.org/officeDocument/2006/relationships/image" Target="../media/image129.png"/><Relationship Id="rId43" Type="http://schemas.openxmlformats.org/officeDocument/2006/relationships/image" Target="../media/image137.png"/><Relationship Id="rId48" Type="http://schemas.openxmlformats.org/officeDocument/2006/relationships/image" Target="../media/image142.png"/><Relationship Id="rId56" Type="http://schemas.openxmlformats.org/officeDocument/2006/relationships/image" Target="../media/image150.png"/><Relationship Id="rId64" Type="http://schemas.openxmlformats.org/officeDocument/2006/relationships/image" Target="../media/image158.png"/><Relationship Id="rId69" Type="http://schemas.openxmlformats.org/officeDocument/2006/relationships/image" Target="../media/image163.png"/><Relationship Id="rId8" Type="http://schemas.openxmlformats.org/officeDocument/2006/relationships/image" Target="../media/image103.png"/><Relationship Id="rId51" Type="http://schemas.openxmlformats.org/officeDocument/2006/relationships/image" Target="../media/image145.png"/><Relationship Id="rId72" Type="http://schemas.openxmlformats.org/officeDocument/2006/relationships/image" Target="../media/image166.png"/><Relationship Id="rId3" Type="http://schemas.openxmlformats.org/officeDocument/2006/relationships/hyperlink" Target="https://www.google.com/url?sa=i&amp;rct=j&amp;q=&amp;esrc=s&amp;source=images&amp;cd=&amp;cad=rja&amp;uact=8&amp;ved=0ahUKEwiM_4THopfYAhUJ5mMKHTgCBqgQjRwIBw&amp;url=https://www.lgnetworksinc.com/active-directory-consulting-firm/&amp;psig=AOvVaw1o7imAW_HFKkgHQWKVrT7T&amp;ust=1513813945546617" TargetMode="External"/><Relationship Id="rId12" Type="http://schemas.openxmlformats.org/officeDocument/2006/relationships/image" Target="../media/image106.png"/><Relationship Id="rId17" Type="http://schemas.openxmlformats.org/officeDocument/2006/relationships/image" Target="../media/image111.emf"/><Relationship Id="rId25" Type="http://schemas.openxmlformats.org/officeDocument/2006/relationships/image" Target="../media/image119.png"/><Relationship Id="rId33" Type="http://schemas.openxmlformats.org/officeDocument/2006/relationships/image" Target="../media/image127.png"/><Relationship Id="rId38" Type="http://schemas.openxmlformats.org/officeDocument/2006/relationships/image" Target="../media/image132.png"/><Relationship Id="rId46" Type="http://schemas.openxmlformats.org/officeDocument/2006/relationships/image" Target="../media/image140.png"/><Relationship Id="rId59" Type="http://schemas.openxmlformats.org/officeDocument/2006/relationships/image" Target="../media/image153.png"/><Relationship Id="rId67" Type="http://schemas.openxmlformats.org/officeDocument/2006/relationships/image" Target="../media/image161.png"/><Relationship Id="rId20" Type="http://schemas.openxmlformats.org/officeDocument/2006/relationships/image" Target="../media/image114.emf"/><Relationship Id="rId41" Type="http://schemas.openxmlformats.org/officeDocument/2006/relationships/image" Target="../media/image135.png"/><Relationship Id="rId54" Type="http://schemas.openxmlformats.org/officeDocument/2006/relationships/image" Target="../media/image148.png"/><Relationship Id="rId62" Type="http://schemas.openxmlformats.org/officeDocument/2006/relationships/image" Target="../media/image156.png"/><Relationship Id="rId70" Type="http://schemas.openxmlformats.org/officeDocument/2006/relationships/image" Target="../media/image1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7.png"/><Relationship Id="rId18" Type="http://schemas.openxmlformats.org/officeDocument/2006/relationships/image" Target="../media/image181.png"/><Relationship Id="rId3" Type="http://schemas.openxmlformats.org/officeDocument/2006/relationships/image" Target="../media/image125.png"/><Relationship Id="rId21" Type="http://schemas.openxmlformats.org/officeDocument/2006/relationships/image" Target="../media/image184.png"/><Relationship Id="rId7" Type="http://schemas.openxmlformats.org/officeDocument/2006/relationships/image" Target="../media/image172.png"/><Relationship Id="rId12" Type="http://schemas.openxmlformats.org/officeDocument/2006/relationships/image" Target="../media/image176.png"/><Relationship Id="rId17" Type="http://schemas.openxmlformats.org/officeDocument/2006/relationships/image" Target="../media/image180.png"/><Relationship Id="rId25" Type="http://schemas.openxmlformats.org/officeDocument/2006/relationships/image" Target="../media/image13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79.png"/><Relationship Id="rId20" Type="http://schemas.openxmlformats.org/officeDocument/2006/relationships/image" Target="../media/image1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1.png"/><Relationship Id="rId11" Type="http://schemas.openxmlformats.org/officeDocument/2006/relationships/image" Target="../media/image155.png"/><Relationship Id="rId24" Type="http://schemas.openxmlformats.org/officeDocument/2006/relationships/image" Target="../media/image187.png"/><Relationship Id="rId5" Type="http://schemas.openxmlformats.org/officeDocument/2006/relationships/image" Target="../media/image170.png"/><Relationship Id="rId15" Type="http://schemas.openxmlformats.org/officeDocument/2006/relationships/image" Target="../media/image178.png"/><Relationship Id="rId23" Type="http://schemas.openxmlformats.org/officeDocument/2006/relationships/image" Target="../media/image186.png"/><Relationship Id="rId10" Type="http://schemas.openxmlformats.org/officeDocument/2006/relationships/image" Target="../media/image175.png"/><Relationship Id="rId19" Type="http://schemas.openxmlformats.org/officeDocument/2006/relationships/image" Target="../media/image182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Relationship Id="rId14" Type="http://schemas.openxmlformats.org/officeDocument/2006/relationships/image" Target="../media/image117.png"/><Relationship Id="rId22" Type="http://schemas.openxmlformats.org/officeDocument/2006/relationships/image" Target="../media/image18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8.jpe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1.png"/><Relationship Id="rId11" Type="http://schemas.openxmlformats.org/officeDocument/2006/relationships/image" Target="../media/image195.png"/><Relationship Id="rId5" Type="http://schemas.openxmlformats.org/officeDocument/2006/relationships/image" Target="../media/image190.jpg"/><Relationship Id="rId10" Type="http://schemas.openxmlformats.org/officeDocument/2006/relationships/image" Target="../media/image194.png"/><Relationship Id="rId4" Type="http://schemas.openxmlformats.org/officeDocument/2006/relationships/image" Target="../media/image189.png"/><Relationship Id="rId9" Type="http://schemas.openxmlformats.org/officeDocument/2006/relationships/image" Target="../media/image18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svg"/><Relationship Id="rId13" Type="http://schemas.openxmlformats.org/officeDocument/2006/relationships/image" Target="../media/image209.png"/><Relationship Id="rId18" Type="http://schemas.openxmlformats.org/officeDocument/2006/relationships/image" Target="../media/image214.png"/><Relationship Id="rId26" Type="http://schemas.openxmlformats.org/officeDocument/2006/relationships/image" Target="../media/image222.svg"/><Relationship Id="rId3" Type="http://schemas.openxmlformats.org/officeDocument/2006/relationships/image" Target="../media/image199.png"/><Relationship Id="rId21" Type="http://schemas.openxmlformats.org/officeDocument/2006/relationships/image" Target="../media/image217.png"/><Relationship Id="rId7" Type="http://schemas.openxmlformats.org/officeDocument/2006/relationships/image" Target="../media/image203.png"/><Relationship Id="rId12" Type="http://schemas.openxmlformats.org/officeDocument/2006/relationships/image" Target="../media/image208.svg"/><Relationship Id="rId17" Type="http://schemas.openxmlformats.org/officeDocument/2006/relationships/image" Target="../media/image213.png"/><Relationship Id="rId25" Type="http://schemas.openxmlformats.org/officeDocument/2006/relationships/image" Target="../media/image22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12.svg"/><Relationship Id="rId20" Type="http://schemas.openxmlformats.org/officeDocument/2006/relationships/image" Target="../media/image2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2.svg"/><Relationship Id="rId11" Type="http://schemas.openxmlformats.org/officeDocument/2006/relationships/image" Target="../media/image207.png"/><Relationship Id="rId24" Type="http://schemas.openxmlformats.org/officeDocument/2006/relationships/image" Target="../media/image220.png"/><Relationship Id="rId5" Type="http://schemas.openxmlformats.org/officeDocument/2006/relationships/image" Target="../media/image201.png"/><Relationship Id="rId15" Type="http://schemas.openxmlformats.org/officeDocument/2006/relationships/image" Target="../media/image211.png"/><Relationship Id="rId23" Type="http://schemas.openxmlformats.org/officeDocument/2006/relationships/image" Target="../media/image219.png"/><Relationship Id="rId28" Type="http://schemas.openxmlformats.org/officeDocument/2006/relationships/image" Target="../media/image223.png"/><Relationship Id="rId10" Type="http://schemas.openxmlformats.org/officeDocument/2006/relationships/image" Target="../media/image206.svg"/><Relationship Id="rId19" Type="http://schemas.openxmlformats.org/officeDocument/2006/relationships/image" Target="../media/image215.png"/><Relationship Id="rId4" Type="http://schemas.openxmlformats.org/officeDocument/2006/relationships/image" Target="../media/image200.svg"/><Relationship Id="rId9" Type="http://schemas.openxmlformats.org/officeDocument/2006/relationships/image" Target="../media/image205.png"/><Relationship Id="rId14" Type="http://schemas.openxmlformats.org/officeDocument/2006/relationships/image" Target="../media/image210.svg"/><Relationship Id="rId22" Type="http://schemas.openxmlformats.org/officeDocument/2006/relationships/image" Target="../media/image218.png"/><Relationship Id="rId27" Type="http://schemas.openxmlformats.org/officeDocument/2006/relationships/image" Target="../media/image18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4D6E11-28ED-494D-AD43-B6FDA1168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833">
                <a:latin typeface="Toyota Type" panose="020B0602020202020204" pitchFamily="34" charset="0"/>
                <a:cs typeface="Toyota Type" panose="020B0602020202020204" pitchFamily="34" charset="0"/>
              </a:rPr>
              <a:t>© TOYOTA FINANCIAL SERVICES </a:t>
            </a:r>
            <a:endParaRPr lang="en-US" sz="833">
              <a:latin typeface="Toyota Type" panose="020B0602020202020204" pitchFamily="34" charset="0"/>
              <a:cs typeface="Toyota Type" panose="020B0602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7821AF-3007-42E9-A5BA-AAF431E52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F473313-0C70-4A4F-966C-6B2E5095D5A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37CDFA-36BB-4C66-875B-1BFF67702D8C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465470" y="2141629"/>
            <a:ext cx="11036300" cy="2387600"/>
          </a:xfrm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TFS Cloud </a:t>
            </a:r>
            <a:br>
              <a:rPr lang="en-US" sz="3667">
                <a:solidFill>
                  <a:schemeClr val="bg1"/>
                </a:solidFill>
              </a:rPr>
            </a:br>
            <a:r>
              <a:rPr lang="en-US" sz="3667">
                <a:solidFill>
                  <a:schemeClr val="bg1"/>
                </a:solidFill>
                <a:latin typeface="+mn-lt"/>
              </a:rPr>
              <a:t>Catalog, Roadmap, Patterns</a:t>
            </a:r>
            <a:br>
              <a:rPr lang="en-US" sz="3667">
                <a:solidFill>
                  <a:schemeClr val="bg1"/>
                </a:solidFill>
                <a:latin typeface="+mn-lt"/>
              </a:rPr>
            </a:br>
            <a:r>
              <a:rPr lang="en-US" sz="2400">
                <a:solidFill>
                  <a:schemeClr val="bg1"/>
                </a:solidFill>
                <a:latin typeface="+mn-lt"/>
              </a:rPr>
              <a:t>(draft)</a:t>
            </a:r>
            <a:endParaRPr lang="en-US" sz="3667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A5DFA9B-6147-4598-965D-EEAA674B96D9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016849" y="4968710"/>
            <a:ext cx="8128000" cy="984250"/>
          </a:xfrm>
        </p:spPr>
        <p:txBody>
          <a:bodyPr/>
          <a:lstStyle/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</a:rPr>
              <a:t>October 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6936ED-C14D-4799-8EF1-2B9BF2678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70" y="313411"/>
            <a:ext cx="4335130" cy="118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3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34920"/>
            <a:ext cx="10332720" cy="879480"/>
          </a:xfrm>
        </p:spPr>
        <p:txBody>
          <a:bodyPr anchor="ctr">
            <a:noAutofit/>
          </a:bodyPr>
          <a:lstStyle/>
          <a:p>
            <a:r>
              <a:rPr lang="en-US" sz="2800" b="1">
                <a:solidFill>
                  <a:srgbClr val="FF0000"/>
                </a:solidFill>
              </a:rPr>
              <a:t>Pattern - Disaster Recovery using Backup &amp; Restore</a:t>
            </a:r>
            <a:endParaRPr lang="en-US" sz="2800" b="1">
              <a:solidFill>
                <a:srgbClr val="FF0000"/>
              </a:solidFill>
              <a:latin typeface="Toyota Type" panose="020B0602020202020204" pitchFamily="34" charset="0"/>
              <a:cs typeface="Toyota Type" panose="020B0602020202020204" pitchFamily="34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3DC3B481-D645-4148-B9F5-7240F202C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996" y="1113103"/>
            <a:ext cx="380863" cy="38086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E3D44A9-D66F-48D7-9066-A6C45638AB7F}"/>
              </a:ext>
            </a:extLst>
          </p:cNvPr>
          <p:cNvSpPr/>
          <p:nvPr/>
        </p:nvSpPr>
        <p:spPr>
          <a:xfrm>
            <a:off x="441858" y="1006429"/>
            <a:ext cx="4868892" cy="2648714"/>
          </a:xfrm>
          <a:prstGeom prst="rect">
            <a:avLst/>
          </a:prstGeom>
          <a:noFill/>
          <a:ln w="127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800">
                <a:solidFill>
                  <a:schemeClr val="tx1"/>
                </a:solidFill>
              </a:rPr>
              <a:t>   US-East-1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A17F2863-4B55-4635-B796-BEEBC1E87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811" y="3798398"/>
            <a:ext cx="384048" cy="38404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E92945F-2E50-441D-AC70-7114ACBB7E0E}"/>
              </a:ext>
            </a:extLst>
          </p:cNvPr>
          <p:cNvSpPr/>
          <p:nvPr/>
        </p:nvSpPr>
        <p:spPr>
          <a:xfrm>
            <a:off x="497151" y="3761675"/>
            <a:ext cx="4843425" cy="2981087"/>
          </a:xfrm>
          <a:prstGeom prst="rect">
            <a:avLst/>
          </a:prstGeom>
          <a:noFill/>
          <a:ln w="12700">
            <a:solidFill>
              <a:srgbClr val="B6BAB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>
                <a:solidFill>
                  <a:schemeClr val="tx1"/>
                </a:solidFill>
              </a:rPr>
              <a:t> US-West-2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0DE01B70-256A-406C-B35D-B369842AA2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36292" y="4630837"/>
            <a:ext cx="762000" cy="9525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4E52121-340E-4831-A350-CF8B660D64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24487" y="5714115"/>
            <a:ext cx="773805" cy="110912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B015FE10-AE51-4DCE-B8E7-10332DE187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93046" y="4296932"/>
            <a:ext cx="356616" cy="35661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E380E240-8563-444E-8BCF-FC39EC0F86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93046" y="4712275"/>
            <a:ext cx="356488" cy="3564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168E2136-41A4-464D-BF54-BF293AE570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93046" y="5417767"/>
            <a:ext cx="356488" cy="356488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0CE865E1-844A-47A3-92F6-ED4EC72970B3}"/>
              </a:ext>
            </a:extLst>
          </p:cNvPr>
          <p:cNvGrpSpPr/>
          <p:nvPr/>
        </p:nvGrpSpPr>
        <p:grpSpPr>
          <a:xfrm>
            <a:off x="1902135" y="4777614"/>
            <a:ext cx="483798" cy="836575"/>
            <a:chOff x="2455566" y="3274110"/>
            <a:chExt cx="483798" cy="836575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7AFE137-9CDC-4A0B-B7F1-E9925D2516B1}"/>
                </a:ext>
              </a:extLst>
            </p:cNvPr>
            <p:cNvCxnSpPr>
              <a:cxnSpLocks/>
            </p:cNvCxnSpPr>
            <p:nvPr/>
          </p:nvCxnSpPr>
          <p:spPr>
            <a:xfrm>
              <a:off x="2455656" y="3683017"/>
              <a:ext cx="483708" cy="0"/>
            </a:xfrm>
            <a:prstGeom prst="straightConnector1">
              <a:avLst/>
            </a:prstGeom>
            <a:ln w="12700">
              <a:solidFill>
                <a:srgbClr val="E6ECEF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8B35FF19-9689-419E-A531-FE16697D4E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7110" y="3277079"/>
              <a:ext cx="2126" cy="833606"/>
            </a:xfrm>
            <a:prstGeom prst="straightConnector1">
              <a:avLst/>
            </a:prstGeom>
            <a:ln w="12700">
              <a:solidFill>
                <a:srgbClr val="E6ECEF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0CB7F01-FCAE-4630-BCB2-E36175D02019}"/>
                </a:ext>
              </a:extLst>
            </p:cNvPr>
            <p:cNvCxnSpPr>
              <a:cxnSpLocks/>
            </p:cNvCxnSpPr>
            <p:nvPr/>
          </p:nvCxnSpPr>
          <p:spPr>
            <a:xfrm>
              <a:off x="2455566" y="4104723"/>
              <a:ext cx="241544" cy="2557"/>
            </a:xfrm>
            <a:prstGeom prst="straightConnector1">
              <a:avLst/>
            </a:prstGeom>
            <a:ln w="12700">
              <a:solidFill>
                <a:srgbClr val="E6ECEF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84F6FFE-07B9-4AF5-9166-ADED4897A260}"/>
                </a:ext>
              </a:extLst>
            </p:cNvPr>
            <p:cNvCxnSpPr>
              <a:cxnSpLocks/>
            </p:cNvCxnSpPr>
            <p:nvPr/>
          </p:nvCxnSpPr>
          <p:spPr>
            <a:xfrm>
              <a:off x="2455713" y="3274110"/>
              <a:ext cx="241544" cy="2557"/>
            </a:xfrm>
            <a:prstGeom prst="straightConnector1">
              <a:avLst/>
            </a:prstGeom>
            <a:ln w="12700">
              <a:solidFill>
                <a:srgbClr val="E6ECEF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A2FC124-36E1-4C21-A87C-B4665B3C487A}"/>
              </a:ext>
            </a:extLst>
          </p:cNvPr>
          <p:cNvGrpSpPr/>
          <p:nvPr/>
        </p:nvGrpSpPr>
        <p:grpSpPr>
          <a:xfrm>
            <a:off x="1919330" y="5803194"/>
            <a:ext cx="483798" cy="836575"/>
            <a:chOff x="2607966" y="3426510"/>
            <a:chExt cx="483798" cy="836575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3B8618F-D3D6-4F08-A0A8-77280BEEEDEC}"/>
                </a:ext>
              </a:extLst>
            </p:cNvPr>
            <p:cNvCxnSpPr>
              <a:cxnSpLocks/>
            </p:cNvCxnSpPr>
            <p:nvPr/>
          </p:nvCxnSpPr>
          <p:spPr>
            <a:xfrm>
              <a:off x="2608056" y="3835417"/>
              <a:ext cx="483708" cy="0"/>
            </a:xfrm>
            <a:prstGeom prst="straightConnector1">
              <a:avLst/>
            </a:prstGeom>
            <a:ln w="12700">
              <a:solidFill>
                <a:srgbClr val="E6ECEF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83BE63D-3D01-4548-8065-6907BF4C18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9510" y="3429479"/>
              <a:ext cx="2126" cy="833606"/>
            </a:xfrm>
            <a:prstGeom prst="straightConnector1">
              <a:avLst/>
            </a:prstGeom>
            <a:ln w="12700">
              <a:solidFill>
                <a:srgbClr val="E6ECEF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41E6D95-5FE7-4D38-B9AE-58C1378FF625}"/>
                </a:ext>
              </a:extLst>
            </p:cNvPr>
            <p:cNvCxnSpPr>
              <a:cxnSpLocks/>
            </p:cNvCxnSpPr>
            <p:nvPr/>
          </p:nvCxnSpPr>
          <p:spPr>
            <a:xfrm>
              <a:off x="2607966" y="4257123"/>
              <a:ext cx="241544" cy="2557"/>
            </a:xfrm>
            <a:prstGeom prst="straightConnector1">
              <a:avLst/>
            </a:prstGeom>
            <a:ln w="12700">
              <a:solidFill>
                <a:srgbClr val="E6ECEF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BE62032-619F-4AF4-8EC5-866BAA1B6C12}"/>
                </a:ext>
              </a:extLst>
            </p:cNvPr>
            <p:cNvCxnSpPr>
              <a:cxnSpLocks/>
            </p:cNvCxnSpPr>
            <p:nvPr/>
          </p:nvCxnSpPr>
          <p:spPr>
            <a:xfrm>
              <a:off x="2608113" y="3426510"/>
              <a:ext cx="241544" cy="2557"/>
            </a:xfrm>
            <a:prstGeom prst="straightConnector1">
              <a:avLst/>
            </a:prstGeom>
            <a:ln w="12700">
              <a:solidFill>
                <a:srgbClr val="E6ECEF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4315D97-D92F-4C3F-ACFC-4A684D2973BC}"/>
              </a:ext>
            </a:extLst>
          </p:cNvPr>
          <p:cNvGrpSpPr/>
          <p:nvPr/>
        </p:nvGrpSpPr>
        <p:grpSpPr>
          <a:xfrm>
            <a:off x="1405761" y="5562648"/>
            <a:ext cx="365538" cy="1189602"/>
            <a:chOff x="1558814" y="3081149"/>
            <a:chExt cx="365538" cy="1189602"/>
          </a:xfrm>
        </p:grpSpPr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121310F0-127E-4A60-8605-D89C15928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558814" y="3081149"/>
              <a:ext cx="365538" cy="365538"/>
            </a:xfrm>
            <a:prstGeom prst="rect">
              <a:avLst/>
            </a:prstGeom>
          </p:spPr>
        </p:pic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4F2318C3-F823-4DF9-A728-0AFB66821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558814" y="3496199"/>
              <a:ext cx="365538" cy="365538"/>
            </a:xfrm>
            <a:prstGeom prst="rect">
              <a:avLst/>
            </a:prstGeom>
          </p:spPr>
        </p:pic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B383225A-AA97-47A4-A9B2-FAC62B444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558814" y="3905213"/>
              <a:ext cx="365538" cy="365538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11F44E4A-009F-4714-A630-8C0ACCCAB13B}"/>
              </a:ext>
            </a:extLst>
          </p:cNvPr>
          <p:cNvSpPr txBox="1"/>
          <p:nvPr/>
        </p:nvSpPr>
        <p:spPr>
          <a:xfrm>
            <a:off x="1200357" y="5098331"/>
            <a:ext cx="1177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40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572BBA1-3CC5-4153-AD58-2031F2C53B5A}"/>
              </a:ext>
            </a:extLst>
          </p:cNvPr>
          <p:cNvSpPr txBox="1"/>
          <p:nvPr/>
        </p:nvSpPr>
        <p:spPr>
          <a:xfrm>
            <a:off x="1825469" y="1241264"/>
            <a:ext cx="1177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App1</a:t>
            </a:r>
          </a:p>
          <a:p>
            <a:pPr algn="ctr"/>
            <a:endParaRPr lang="en-US" sz="140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FE7F7A8-C0F4-49FD-A5B3-EC283C218A26}"/>
              </a:ext>
            </a:extLst>
          </p:cNvPr>
          <p:cNvSpPr txBox="1"/>
          <p:nvPr/>
        </p:nvSpPr>
        <p:spPr>
          <a:xfrm>
            <a:off x="3884684" y="1238355"/>
            <a:ext cx="1177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Database</a:t>
            </a:r>
          </a:p>
          <a:p>
            <a:pPr algn="ctr"/>
            <a:endParaRPr lang="en-US" sz="14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78C57F9-3F5C-478C-9834-84ACE7C56B0E}"/>
              </a:ext>
            </a:extLst>
          </p:cNvPr>
          <p:cNvSpPr txBox="1"/>
          <p:nvPr/>
        </p:nvSpPr>
        <p:spPr>
          <a:xfrm>
            <a:off x="3236285" y="3124188"/>
            <a:ext cx="1177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Backups</a:t>
            </a:r>
          </a:p>
        </p:txBody>
      </p:sp>
      <p:cxnSp>
        <p:nvCxnSpPr>
          <p:cNvPr id="66" name="Straight Arrow Connector 28">
            <a:extLst>
              <a:ext uri="{FF2B5EF4-FFF2-40B4-BE49-F238E27FC236}">
                <a16:creationId xmlns:a16="http://schemas.microsoft.com/office/drawing/2014/main" id="{7CE966ED-5B52-48F9-89E9-41552C394BAE}"/>
              </a:ext>
            </a:extLst>
          </p:cNvPr>
          <p:cNvCxnSpPr>
            <a:cxnSpLocks/>
          </p:cNvCxnSpPr>
          <p:nvPr/>
        </p:nvCxnSpPr>
        <p:spPr>
          <a:xfrm flipV="1">
            <a:off x="3474025" y="2333342"/>
            <a:ext cx="955362" cy="678945"/>
          </a:xfrm>
          <a:prstGeom prst="straightConnector1">
            <a:avLst/>
          </a:prstGeom>
          <a:ln w="38100">
            <a:solidFill>
              <a:schemeClr val="accent5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28">
            <a:extLst>
              <a:ext uri="{FF2B5EF4-FFF2-40B4-BE49-F238E27FC236}">
                <a16:creationId xmlns:a16="http://schemas.microsoft.com/office/drawing/2014/main" id="{89A25C03-EBA0-4CB4-828F-A3FF5AB5E0CE}"/>
              </a:ext>
            </a:extLst>
          </p:cNvPr>
          <p:cNvCxnSpPr>
            <a:cxnSpLocks/>
            <a:endCxn id="68" idx="2"/>
          </p:cNvCxnSpPr>
          <p:nvPr/>
        </p:nvCxnSpPr>
        <p:spPr>
          <a:xfrm flipH="1" flipV="1">
            <a:off x="2420371" y="2232663"/>
            <a:ext cx="72076" cy="459590"/>
          </a:xfrm>
          <a:prstGeom prst="straightConnector1">
            <a:avLst/>
          </a:prstGeom>
          <a:ln w="38100">
            <a:solidFill>
              <a:schemeClr val="accent5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>
            <a:extLst>
              <a:ext uri="{FF2B5EF4-FFF2-40B4-BE49-F238E27FC236}">
                <a16:creationId xmlns:a16="http://schemas.microsoft.com/office/drawing/2014/main" id="{FD71FC43-C1EE-4FD7-944C-655BD339544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69015" y="1729952"/>
            <a:ext cx="502711" cy="502711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32D3BD2B-9EFF-4EE5-82FF-8F09B73ECE8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236854" y="1750515"/>
            <a:ext cx="496886" cy="49688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627B8010-CDEE-4155-8513-B465DF2774C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270936" y="2770250"/>
            <a:ext cx="1116742" cy="620125"/>
          </a:xfrm>
          <a:prstGeom prst="rect">
            <a:avLst/>
          </a:prstGeom>
        </p:spPr>
      </p:pic>
      <p:cxnSp>
        <p:nvCxnSpPr>
          <p:cNvPr id="71" name="Straight Arrow Connector 28">
            <a:extLst>
              <a:ext uri="{FF2B5EF4-FFF2-40B4-BE49-F238E27FC236}">
                <a16:creationId xmlns:a16="http://schemas.microsoft.com/office/drawing/2014/main" id="{C47772C2-E402-406D-9460-DBEB487C2959}"/>
              </a:ext>
            </a:extLst>
          </p:cNvPr>
          <p:cNvCxnSpPr>
            <a:cxnSpLocks/>
          </p:cNvCxnSpPr>
          <p:nvPr/>
        </p:nvCxnSpPr>
        <p:spPr>
          <a:xfrm flipV="1">
            <a:off x="2861391" y="3390375"/>
            <a:ext cx="0" cy="1200095"/>
          </a:xfrm>
          <a:prstGeom prst="straightConnector1">
            <a:avLst/>
          </a:prstGeom>
          <a:ln w="76200">
            <a:solidFill>
              <a:schemeClr val="accent1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DEAAF971-BCC7-43C8-8DD5-943B5697FE46}"/>
              </a:ext>
            </a:extLst>
          </p:cNvPr>
          <p:cNvSpPr/>
          <p:nvPr/>
        </p:nvSpPr>
        <p:spPr>
          <a:xfrm>
            <a:off x="5404351" y="1047569"/>
            <a:ext cx="6606196" cy="2376495"/>
          </a:xfrm>
          <a:prstGeom prst="rect">
            <a:avLst/>
          </a:prstGeom>
          <a:noFill/>
        </p:spPr>
        <p:txBody>
          <a:bodyPr wrap="square" lIns="68585" tIns="34295" rIns="68585" bIns="34295" rtlCol="0">
            <a:spAutoFit/>
          </a:bodyPr>
          <a:lstStyle/>
          <a:p>
            <a:pPr defTabSz="342920">
              <a:lnSpc>
                <a:spcPct val="120000"/>
              </a:lnSpc>
            </a:pPr>
            <a:r>
              <a:rPr lang="en-US" sz="2800">
                <a:cs typeface="Arial"/>
              </a:rPr>
              <a:t>Backup to another region</a:t>
            </a:r>
          </a:p>
          <a:p>
            <a:pPr marL="285729" indent="-285729" defTabSz="342920">
              <a:lnSpc>
                <a:spcPct val="150000"/>
              </a:lnSpc>
              <a:buFont typeface="Arial"/>
              <a:buChar char="•"/>
            </a:pPr>
            <a:r>
              <a:rPr lang="en-US" sz="2000">
                <a:cs typeface="Arial"/>
              </a:rPr>
              <a:t>Use managed database services (</a:t>
            </a:r>
            <a:r>
              <a:rPr lang="en-US" sz="2000" err="1">
                <a:cs typeface="Arial"/>
              </a:rPr>
              <a:t>eg.</a:t>
            </a:r>
            <a:r>
              <a:rPr lang="en-US" sz="2000">
                <a:cs typeface="Arial"/>
              </a:rPr>
              <a:t> RDS)</a:t>
            </a:r>
          </a:p>
          <a:p>
            <a:pPr marL="285729" indent="-285729" defTabSz="342920">
              <a:lnSpc>
                <a:spcPct val="150000"/>
              </a:lnSpc>
              <a:buFont typeface="Arial"/>
              <a:buChar char="•"/>
            </a:pPr>
            <a:r>
              <a:rPr lang="en-US" sz="2000">
                <a:cs typeface="Arial"/>
              </a:rPr>
              <a:t>Store backups using 	S3 / Glacier</a:t>
            </a:r>
          </a:p>
          <a:p>
            <a:pPr marL="285729" indent="-285729" defTabSz="342920">
              <a:lnSpc>
                <a:spcPct val="150000"/>
              </a:lnSpc>
              <a:buFont typeface="Arial"/>
              <a:buChar char="•"/>
            </a:pPr>
            <a:r>
              <a:rPr lang="en-US" sz="2000">
                <a:cs typeface="Arial"/>
              </a:rPr>
              <a:t>Data stored with high durability in multiple locations</a:t>
            </a:r>
          </a:p>
          <a:p>
            <a:pPr marL="285729" indent="-285729" defTabSz="342920">
              <a:lnSpc>
                <a:spcPct val="150000"/>
              </a:lnSpc>
              <a:buFont typeface="Arial"/>
              <a:buChar char="•"/>
            </a:pPr>
            <a:r>
              <a:rPr lang="en-US" sz="2000">
                <a:cs typeface="Arial"/>
              </a:rPr>
              <a:t>Applications/Databases are recovered using backup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75C2B35-329D-4FFB-A9C1-2B0B7DB1CA16}"/>
              </a:ext>
            </a:extLst>
          </p:cNvPr>
          <p:cNvSpPr txBox="1"/>
          <p:nvPr/>
        </p:nvSpPr>
        <p:spPr>
          <a:xfrm>
            <a:off x="554004" y="1746074"/>
            <a:ext cx="1177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Web</a:t>
            </a:r>
          </a:p>
          <a:p>
            <a:pPr algn="ctr"/>
            <a:endParaRPr lang="en-US" sz="1400"/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id="{38FDB69B-4DD0-409C-A637-DB929335CF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97550" y="2234762"/>
            <a:ext cx="502711" cy="502711"/>
          </a:xfrm>
          <a:prstGeom prst="rect">
            <a:avLst/>
          </a:prstGeom>
        </p:spPr>
      </p:pic>
      <p:cxnSp>
        <p:nvCxnSpPr>
          <p:cNvPr id="75" name="Straight Arrow Connector 28">
            <a:extLst>
              <a:ext uri="{FF2B5EF4-FFF2-40B4-BE49-F238E27FC236}">
                <a16:creationId xmlns:a16="http://schemas.microsoft.com/office/drawing/2014/main" id="{69EF7391-415A-46DD-B4EC-6109419646B2}"/>
              </a:ext>
            </a:extLst>
          </p:cNvPr>
          <p:cNvCxnSpPr>
            <a:cxnSpLocks/>
          </p:cNvCxnSpPr>
          <p:nvPr/>
        </p:nvCxnSpPr>
        <p:spPr>
          <a:xfrm flipH="1" flipV="1">
            <a:off x="1545577" y="2588718"/>
            <a:ext cx="598103" cy="463314"/>
          </a:xfrm>
          <a:prstGeom prst="straightConnector1">
            <a:avLst/>
          </a:prstGeom>
          <a:ln w="38100">
            <a:solidFill>
              <a:schemeClr val="accent5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DABC9264-AC7D-44A8-B8DE-00956BC99EE8}"/>
              </a:ext>
            </a:extLst>
          </p:cNvPr>
          <p:cNvSpPr txBox="1"/>
          <p:nvPr/>
        </p:nvSpPr>
        <p:spPr>
          <a:xfrm>
            <a:off x="2739230" y="1229381"/>
            <a:ext cx="1177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App2</a:t>
            </a:r>
          </a:p>
          <a:p>
            <a:pPr algn="ctr"/>
            <a:endParaRPr lang="en-US" sz="1400"/>
          </a:p>
        </p:txBody>
      </p:sp>
      <p:cxnSp>
        <p:nvCxnSpPr>
          <p:cNvPr id="77" name="Straight Arrow Connector 28">
            <a:extLst>
              <a:ext uri="{FF2B5EF4-FFF2-40B4-BE49-F238E27FC236}">
                <a16:creationId xmlns:a16="http://schemas.microsoft.com/office/drawing/2014/main" id="{001B02B6-64CF-4306-AB35-0FFBE83BDF61}"/>
              </a:ext>
            </a:extLst>
          </p:cNvPr>
          <p:cNvCxnSpPr>
            <a:cxnSpLocks/>
          </p:cNvCxnSpPr>
          <p:nvPr/>
        </p:nvCxnSpPr>
        <p:spPr>
          <a:xfrm flipV="1">
            <a:off x="3178483" y="2263764"/>
            <a:ext cx="146753" cy="422622"/>
          </a:xfrm>
          <a:prstGeom prst="straightConnector1">
            <a:avLst/>
          </a:prstGeom>
          <a:ln w="38100">
            <a:solidFill>
              <a:schemeClr val="accent5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phic 77">
            <a:extLst>
              <a:ext uri="{FF2B5EF4-FFF2-40B4-BE49-F238E27FC236}">
                <a16:creationId xmlns:a16="http://schemas.microsoft.com/office/drawing/2014/main" id="{7C3A1A27-66BB-434A-B225-A93A7C2BA81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82776" y="1718069"/>
            <a:ext cx="502711" cy="502711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26AD543E-0711-4037-932B-861C172928FB}"/>
              </a:ext>
            </a:extLst>
          </p:cNvPr>
          <p:cNvGrpSpPr/>
          <p:nvPr/>
        </p:nvGrpSpPr>
        <p:grpSpPr>
          <a:xfrm>
            <a:off x="8344738" y="4563737"/>
            <a:ext cx="3021452" cy="1648364"/>
            <a:chOff x="10200199" y="7141006"/>
            <a:chExt cx="3021452" cy="987673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FCF152C-F04A-4AF5-AE1E-AB06F631075B}"/>
                </a:ext>
              </a:extLst>
            </p:cNvPr>
            <p:cNvCxnSpPr>
              <a:cxnSpLocks/>
            </p:cNvCxnSpPr>
            <p:nvPr/>
          </p:nvCxnSpPr>
          <p:spPr>
            <a:xfrm>
              <a:off x="10862141" y="7344697"/>
              <a:ext cx="2359510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C4D380AB-9F3F-45DA-A07D-40C8AEB24E72}"/>
                </a:ext>
              </a:extLst>
            </p:cNvPr>
            <p:cNvCxnSpPr>
              <a:cxnSpLocks/>
            </p:cNvCxnSpPr>
            <p:nvPr/>
          </p:nvCxnSpPr>
          <p:spPr>
            <a:xfrm>
              <a:off x="10859766" y="7593610"/>
              <a:ext cx="2359510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2" name="Picture 81" descr="Deck_Fire.png">
              <a:extLst>
                <a:ext uri="{FF2B5EF4-FFF2-40B4-BE49-F238E27FC236}">
                  <a16:creationId xmlns:a16="http://schemas.microsoft.com/office/drawing/2014/main" id="{F3116A80-22FD-4DA2-8AA7-42786DBD4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00199" y="7248423"/>
              <a:ext cx="729688" cy="640080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B967020-211D-4C5B-ABEF-77BB6E2B769F}"/>
                </a:ext>
              </a:extLst>
            </p:cNvPr>
            <p:cNvSpPr txBox="1"/>
            <p:nvPr/>
          </p:nvSpPr>
          <p:spPr>
            <a:xfrm>
              <a:off x="11168895" y="7468159"/>
              <a:ext cx="14657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Amazon Ember" charset="0"/>
                  <a:ea typeface="Amazon Ember" charset="0"/>
                  <a:cs typeface="Amazon Ember" charset="0"/>
                </a:rPr>
                <a:t>Data loss (RPO)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5E0BBCB-51B6-464A-B373-3055155B4B2C}"/>
                </a:ext>
              </a:extLst>
            </p:cNvPr>
            <p:cNvSpPr txBox="1"/>
            <p:nvPr/>
          </p:nvSpPr>
          <p:spPr>
            <a:xfrm>
              <a:off x="10971742" y="7214863"/>
              <a:ext cx="1829124" cy="165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Amazon Ember" charset="0"/>
                  <a:ea typeface="Amazon Ember" charset="0"/>
                  <a:cs typeface="Amazon Ember" charset="0"/>
                </a:rPr>
                <a:t>Down time (RTO)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30C227E-93B4-45AE-9DB5-670ACF39E899}"/>
                </a:ext>
              </a:extLst>
            </p:cNvPr>
            <p:cNvSpPr/>
            <p:nvPr/>
          </p:nvSpPr>
          <p:spPr bwMode="auto">
            <a:xfrm>
              <a:off x="10234802" y="7141006"/>
              <a:ext cx="2984474" cy="987673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6" name="Oval 85">
            <a:extLst>
              <a:ext uri="{FF2B5EF4-FFF2-40B4-BE49-F238E27FC236}">
                <a16:creationId xmlns:a16="http://schemas.microsoft.com/office/drawing/2014/main" id="{EB23F1DB-3494-4734-88E3-D19D05CB63E3}"/>
              </a:ext>
            </a:extLst>
          </p:cNvPr>
          <p:cNvSpPr>
            <a:spLocks noChangeAspect="1"/>
          </p:cNvSpPr>
          <p:nvPr/>
        </p:nvSpPr>
        <p:spPr>
          <a:xfrm>
            <a:off x="10709847" y="4797429"/>
            <a:ext cx="226935" cy="2286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184E7D61-CC8E-4886-AC94-37D49CA568C4}"/>
              </a:ext>
            </a:extLst>
          </p:cNvPr>
          <p:cNvSpPr>
            <a:spLocks noChangeAspect="1"/>
          </p:cNvSpPr>
          <p:nvPr/>
        </p:nvSpPr>
        <p:spPr>
          <a:xfrm>
            <a:off x="10551749" y="5205123"/>
            <a:ext cx="226935" cy="2286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9C9A1AC-2A5F-4D85-9F7B-7A8F44498CB2}"/>
              </a:ext>
            </a:extLst>
          </p:cNvPr>
          <p:cNvCxnSpPr>
            <a:cxnSpLocks/>
          </p:cNvCxnSpPr>
          <p:nvPr/>
        </p:nvCxnSpPr>
        <p:spPr>
          <a:xfrm>
            <a:off x="8999395" y="5667590"/>
            <a:ext cx="2359510" cy="0"/>
          </a:xfrm>
          <a:prstGeom prst="straightConnector1">
            <a:avLst/>
          </a:prstGeom>
          <a:ln w="38100">
            <a:solidFill>
              <a:schemeClr val="accent5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10E4F320-FA04-486E-9E69-C8C9C89D71E6}"/>
              </a:ext>
            </a:extLst>
          </p:cNvPr>
          <p:cNvSpPr>
            <a:spLocks noChangeAspect="1"/>
          </p:cNvSpPr>
          <p:nvPr/>
        </p:nvSpPr>
        <p:spPr>
          <a:xfrm>
            <a:off x="9284183" y="5537003"/>
            <a:ext cx="226935" cy="2286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DA07C8E-D641-4C5E-B85F-CC44C5909799}"/>
              </a:ext>
            </a:extLst>
          </p:cNvPr>
          <p:cNvCxnSpPr>
            <a:cxnSpLocks/>
          </p:cNvCxnSpPr>
          <p:nvPr/>
        </p:nvCxnSpPr>
        <p:spPr>
          <a:xfrm>
            <a:off x="8990519" y="5987044"/>
            <a:ext cx="2359510" cy="0"/>
          </a:xfrm>
          <a:prstGeom prst="straightConnector1">
            <a:avLst/>
          </a:prstGeom>
          <a:ln w="38100">
            <a:solidFill>
              <a:schemeClr val="accent5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3E51F98D-7546-4ABC-81FC-97A498331E2A}"/>
              </a:ext>
            </a:extLst>
          </p:cNvPr>
          <p:cNvSpPr>
            <a:spLocks noChangeAspect="1"/>
          </p:cNvSpPr>
          <p:nvPr/>
        </p:nvSpPr>
        <p:spPr>
          <a:xfrm>
            <a:off x="9511118" y="5869200"/>
            <a:ext cx="226935" cy="2286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2DD33A1-9E34-4881-BA85-C4275A789909}"/>
              </a:ext>
            </a:extLst>
          </p:cNvPr>
          <p:cNvSpPr txBox="1"/>
          <p:nvPr/>
        </p:nvSpPr>
        <p:spPr>
          <a:xfrm>
            <a:off x="9362329" y="5454864"/>
            <a:ext cx="1465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latin typeface="Amazon Ember" charset="0"/>
                <a:ea typeface="Amazon Ember" charset="0"/>
                <a:cs typeface="Amazon Ember" charset="0"/>
              </a:rPr>
              <a:t>Cost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956E1D8-856B-4FBB-A385-037208F3EB57}"/>
              </a:ext>
            </a:extLst>
          </p:cNvPr>
          <p:cNvSpPr txBox="1"/>
          <p:nvPr/>
        </p:nvSpPr>
        <p:spPr>
          <a:xfrm>
            <a:off x="9378781" y="5782013"/>
            <a:ext cx="1465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latin typeface="Amazon Ember" charset="0"/>
                <a:ea typeface="Amazon Ember" charset="0"/>
                <a:cs typeface="Amazon Ember" charset="0"/>
              </a:rPr>
              <a:t>Complexity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AA32E-233C-4F90-9CAF-3CCA58E78F44}"/>
              </a:ext>
            </a:extLst>
          </p:cNvPr>
          <p:cNvSpPr txBox="1"/>
          <p:nvPr/>
        </p:nvSpPr>
        <p:spPr>
          <a:xfrm>
            <a:off x="7760109" y="509246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LOW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EE59A4F-2BA0-4C8F-A1C3-F296DCB4D287}"/>
              </a:ext>
            </a:extLst>
          </p:cNvPr>
          <p:cNvSpPr txBox="1"/>
          <p:nvPr/>
        </p:nvSpPr>
        <p:spPr>
          <a:xfrm>
            <a:off x="11307006" y="5064391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866407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Oval 156">
            <a:extLst>
              <a:ext uri="{FF2B5EF4-FFF2-40B4-BE49-F238E27FC236}">
                <a16:creationId xmlns:a16="http://schemas.microsoft.com/office/drawing/2014/main" id="{781336D5-FFE5-4C70-AD33-2394CC6C0B33}"/>
              </a:ext>
            </a:extLst>
          </p:cNvPr>
          <p:cNvSpPr>
            <a:spLocks noChangeAspect="1"/>
          </p:cNvSpPr>
          <p:nvPr/>
        </p:nvSpPr>
        <p:spPr>
          <a:xfrm>
            <a:off x="7143939" y="6172959"/>
            <a:ext cx="226935" cy="2286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15E9F54-EA10-46F5-9CAE-190FC4AC2002}"/>
              </a:ext>
            </a:extLst>
          </p:cNvPr>
          <p:cNvSpPr txBox="1"/>
          <p:nvPr/>
        </p:nvSpPr>
        <p:spPr>
          <a:xfrm>
            <a:off x="6544351" y="5942207"/>
            <a:ext cx="1465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latin typeface="Amazon Ember" charset="0"/>
                <a:ea typeface="Amazon Ember" charset="0"/>
                <a:cs typeface="Amazon Ember" charset="0"/>
              </a:rPr>
              <a:t>Cost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0009028-496D-4D9D-8ED0-6A9D5C46B1D0}"/>
              </a:ext>
            </a:extLst>
          </p:cNvPr>
          <p:cNvCxnSpPr>
            <a:cxnSpLocks/>
          </p:cNvCxnSpPr>
          <p:nvPr/>
        </p:nvCxnSpPr>
        <p:spPr>
          <a:xfrm>
            <a:off x="5154561" y="3627371"/>
            <a:ext cx="4907783" cy="0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itle 1">
            <a:extLst>
              <a:ext uri="{FF2B5EF4-FFF2-40B4-BE49-F238E27FC236}">
                <a16:creationId xmlns:a16="http://schemas.microsoft.com/office/drawing/2014/main" id="{667A889E-AEF0-4CD3-84A5-D06BE4AD8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87" y="289378"/>
            <a:ext cx="11655840" cy="899665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Pattern: Pilot light (Before DR)</a:t>
            </a:r>
          </a:p>
        </p:txBody>
      </p:sp>
      <p:pic>
        <p:nvPicPr>
          <p:cNvPr id="97" name="Graphic 96">
            <a:extLst>
              <a:ext uri="{FF2B5EF4-FFF2-40B4-BE49-F238E27FC236}">
                <a16:creationId xmlns:a16="http://schemas.microsoft.com/office/drawing/2014/main" id="{8BB058FC-7EE6-4BBE-A610-29D748A9E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97276" y="1843327"/>
            <a:ext cx="368764" cy="38100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A651D73C-3155-417F-B020-7ACD57B632FA}"/>
              </a:ext>
            </a:extLst>
          </p:cNvPr>
          <p:cNvSpPr/>
          <p:nvPr/>
        </p:nvSpPr>
        <p:spPr>
          <a:xfrm>
            <a:off x="6883649" y="1829958"/>
            <a:ext cx="4880851" cy="3414704"/>
          </a:xfrm>
          <a:prstGeom prst="rect">
            <a:avLst/>
          </a:prstGeom>
          <a:noFill/>
          <a:ln w="127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1000" tIns="76200" rIns="76200" bIns="38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500">
                <a:solidFill>
                  <a:schemeClr val="tx1"/>
                </a:solidFill>
              </a:rPr>
              <a:t> US-WEST-2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3163E5E-9FDF-4D4F-9D98-A1E1FCAE682E}"/>
              </a:ext>
            </a:extLst>
          </p:cNvPr>
          <p:cNvGrpSpPr/>
          <p:nvPr/>
        </p:nvGrpSpPr>
        <p:grpSpPr>
          <a:xfrm>
            <a:off x="1676967" y="2428301"/>
            <a:ext cx="768825" cy="768825"/>
            <a:chOff x="2248123" y="2588660"/>
            <a:chExt cx="922590" cy="922590"/>
          </a:xfrm>
        </p:grpSpPr>
        <p:pic>
          <p:nvPicPr>
            <p:cNvPr id="100" name="Graphic 99">
              <a:extLst>
                <a:ext uri="{FF2B5EF4-FFF2-40B4-BE49-F238E27FC236}">
                  <a16:creationId xmlns:a16="http://schemas.microsoft.com/office/drawing/2014/main" id="{365A5CCE-9A0D-419A-8E36-F993B4FC6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48123" y="2588660"/>
              <a:ext cx="922590" cy="922590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745AE2B-68BA-499E-B812-96F612F001CA}"/>
                </a:ext>
              </a:extLst>
            </p:cNvPr>
            <p:cNvSpPr txBox="1"/>
            <p:nvPr/>
          </p:nvSpPr>
          <p:spPr>
            <a:xfrm>
              <a:off x="2340729" y="2799600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Web 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4A6EA55-F25E-40C9-9C24-67DBB2ECB11E}"/>
              </a:ext>
            </a:extLst>
          </p:cNvPr>
          <p:cNvGrpSpPr/>
          <p:nvPr/>
        </p:nvGrpSpPr>
        <p:grpSpPr>
          <a:xfrm>
            <a:off x="832767" y="3267557"/>
            <a:ext cx="755537" cy="755537"/>
            <a:chOff x="2068779" y="4092725"/>
            <a:chExt cx="906644" cy="906644"/>
          </a:xfrm>
        </p:grpSpPr>
        <p:pic>
          <p:nvPicPr>
            <p:cNvPr id="103" name="Graphic 102">
              <a:extLst>
                <a:ext uri="{FF2B5EF4-FFF2-40B4-BE49-F238E27FC236}">
                  <a16:creationId xmlns:a16="http://schemas.microsoft.com/office/drawing/2014/main" id="{CD0D5F03-72BA-4937-8368-48C7F4AAB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68779" y="4092725"/>
              <a:ext cx="906644" cy="906644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4E3A9CD-0FED-4342-9AF0-D960EADA70FD}"/>
                </a:ext>
              </a:extLst>
            </p:cNvPr>
            <p:cNvSpPr txBox="1"/>
            <p:nvPr/>
          </p:nvSpPr>
          <p:spPr>
            <a:xfrm>
              <a:off x="2153716" y="4292553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App1 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9413EB0-E172-4973-8EA0-3BB1129A7150}"/>
              </a:ext>
            </a:extLst>
          </p:cNvPr>
          <p:cNvGrpSpPr/>
          <p:nvPr/>
        </p:nvGrpSpPr>
        <p:grpSpPr>
          <a:xfrm>
            <a:off x="1147156" y="4066414"/>
            <a:ext cx="1502416" cy="767292"/>
            <a:chOff x="2080773" y="5218554"/>
            <a:chExt cx="1652075" cy="931451"/>
          </a:xfrm>
        </p:grpSpPr>
        <p:pic>
          <p:nvPicPr>
            <p:cNvPr id="106" name="Graphic 105">
              <a:extLst>
                <a:ext uri="{FF2B5EF4-FFF2-40B4-BE49-F238E27FC236}">
                  <a16:creationId xmlns:a16="http://schemas.microsoft.com/office/drawing/2014/main" id="{92C25736-A62F-4510-B9FF-FFDF786BF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80773" y="5218554"/>
              <a:ext cx="1652075" cy="931451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ED9583F-8EA5-4235-BE7B-6A7B57A121A2}"/>
                </a:ext>
              </a:extLst>
            </p:cNvPr>
            <p:cNvSpPr txBox="1"/>
            <p:nvPr/>
          </p:nvSpPr>
          <p:spPr>
            <a:xfrm>
              <a:off x="2296252" y="5389981"/>
              <a:ext cx="1000837" cy="5481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67"/>
                <a:t>Database Master</a:t>
              </a:r>
            </a:p>
          </p:txBody>
        </p:sp>
      </p:grpSp>
      <p:pic>
        <p:nvPicPr>
          <p:cNvPr id="108" name="Graphic 107">
            <a:extLst>
              <a:ext uri="{FF2B5EF4-FFF2-40B4-BE49-F238E27FC236}">
                <a16:creationId xmlns:a16="http://schemas.microsoft.com/office/drawing/2014/main" id="{131CED0B-ACDE-41C4-9905-2FA064080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088" y="1848228"/>
            <a:ext cx="381000" cy="381000"/>
          </a:xfrm>
          <a:prstGeom prst="rect">
            <a:avLst/>
          </a:prstGeom>
        </p:spPr>
      </p:pic>
      <p:sp>
        <p:nvSpPr>
          <p:cNvPr id="109" name="Rectangle 108">
            <a:extLst>
              <a:ext uri="{FF2B5EF4-FFF2-40B4-BE49-F238E27FC236}">
                <a16:creationId xmlns:a16="http://schemas.microsoft.com/office/drawing/2014/main" id="{3AAE99EB-D6AE-42DD-9520-C067DD099449}"/>
              </a:ext>
            </a:extLst>
          </p:cNvPr>
          <p:cNvSpPr/>
          <p:nvPr/>
        </p:nvSpPr>
        <p:spPr>
          <a:xfrm>
            <a:off x="418722" y="1829958"/>
            <a:ext cx="4909286" cy="3414704"/>
          </a:xfrm>
          <a:prstGeom prst="rect">
            <a:avLst/>
          </a:prstGeom>
          <a:noFill/>
          <a:ln w="127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1000" tIns="76200" rIns="76200" bIns="38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500">
                <a:solidFill>
                  <a:schemeClr val="tx1"/>
                </a:solidFill>
              </a:rPr>
              <a:t>US-EAST-1</a:t>
            </a:r>
          </a:p>
        </p:txBody>
      </p:sp>
      <p:pic>
        <p:nvPicPr>
          <p:cNvPr id="110" name="Graphic 109">
            <a:extLst>
              <a:ext uri="{FF2B5EF4-FFF2-40B4-BE49-F238E27FC236}">
                <a16:creationId xmlns:a16="http://schemas.microsoft.com/office/drawing/2014/main" id="{74B35BE0-EEA4-448F-984A-82510574A9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74852" y="3270192"/>
            <a:ext cx="755537" cy="755537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261B2CFF-389E-471D-8684-4A967288AFC2}"/>
              </a:ext>
            </a:extLst>
          </p:cNvPr>
          <p:cNvSpPr txBox="1"/>
          <p:nvPr/>
        </p:nvSpPr>
        <p:spPr>
          <a:xfrm>
            <a:off x="1745634" y="3436715"/>
            <a:ext cx="614481" cy="4515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67"/>
              <a:t>App2</a:t>
            </a:r>
          </a:p>
          <a:p>
            <a:pPr algn="ctr"/>
            <a:endParaRPr lang="en-US" sz="1167"/>
          </a:p>
        </p:txBody>
      </p:sp>
      <p:pic>
        <p:nvPicPr>
          <p:cNvPr id="112" name="Graphic 111">
            <a:extLst>
              <a:ext uri="{FF2B5EF4-FFF2-40B4-BE49-F238E27FC236}">
                <a16:creationId xmlns:a16="http://schemas.microsoft.com/office/drawing/2014/main" id="{D83F2F53-741E-4E15-9471-2A3DA1AF1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06356" y="3284181"/>
            <a:ext cx="755537" cy="755537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E006DB38-DE4A-4902-B1DF-CBA75A027728}"/>
              </a:ext>
            </a:extLst>
          </p:cNvPr>
          <p:cNvSpPr txBox="1"/>
          <p:nvPr/>
        </p:nvSpPr>
        <p:spPr>
          <a:xfrm>
            <a:off x="2577137" y="3450704"/>
            <a:ext cx="614481" cy="2719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67"/>
              <a:t>App3 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E0D8652-FE3D-4436-86E7-8035FCBB8172}"/>
              </a:ext>
            </a:extLst>
          </p:cNvPr>
          <p:cNvGrpSpPr/>
          <p:nvPr/>
        </p:nvGrpSpPr>
        <p:grpSpPr>
          <a:xfrm>
            <a:off x="7491067" y="4065661"/>
            <a:ext cx="1458696" cy="767292"/>
            <a:chOff x="2080773" y="5218554"/>
            <a:chExt cx="1652075" cy="931451"/>
          </a:xfrm>
          <a:solidFill>
            <a:srgbClr val="FFFF00"/>
          </a:solidFill>
        </p:grpSpPr>
        <p:pic>
          <p:nvPicPr>
            <p:cNvPr id="115" name="Graphic 114">
              <a:extLst>
                <a:ext uri="{FF2B5EF4-FFF2-40B4-BE49-F238E27FC236}">
                  <a16:creationId xmlns:a16="http://schemas.microsoft.com/office/drawing/2014/main" id="{8C906DF7-6D60-4095-92ED-6D5432572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80773" y="5218554"/>
              <a:ext cx="1652075" cy="931451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A0E43C2-AA12-4127-986A-305B0A32A0D7}"/>
                </a:ext>
              </a:extLst>
            </p:cNvPr>
            <p:cNvSpPr txBox="1"/>
            <p:nvPr/>
          </p:nvSpPr>
          <p:spPr>
            <a:xfrm>
              <a:off x="2296252" y="5389981"/>
              <a:ext cx="1000837" cy="548138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67"/>
                <a:t>Database Replica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2DD90FFA-33E2-4E06-A04F-E664B7BED075}"/>
              </a:ext>
            </a:extLst>
          </p:cNvPr>
          <p:cNvSpPr txBox="1"/>
          <p:nvPr/>
        </p:nvSpPr>
        <p:spPr>
          <a:xfrm>
            <a:off x="8002586" y="3435962"/>
            <a:ext cx="614481" cy="45153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67"/>
              <a:t>App2</a:t>
            </a:r>
          </a:p>
          <a:p>
            <a:pPr algn="ctr"/>
            <a:endParaRPr lang="en-US" sz="1167"/>
          </a:p>
        </p:txBody>
      </p:sp>
      <p:pic>
        <p:nvPicPr>
          <p:cNvPr id="126" name="Graphic 125">
            <a:extLst>
              <a:ext uri="{FF2B5EF4-FFF2-40B4-BE49-F238E27FC236}">
                <a16:creationId xmlns:a16="http://schemas.microsoft.com/office/drawing/2014/main" id="{54CF1053-A5CA-44EB-ADF7-5AC710269D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75375" y="1210449"/>
            <a:ext cx="466064" cy="466064"/>
          </a:xfrm>
          <a:prstGeom prst="rect">
            <a:avLst/>
          </a:prstGeom>
        </p:spPr>
      </p:pic>
      <p:grpSp>
        <p:nvGrpSpPr>
          <p:cNvPr id="128" name="Group 127">
            <a:extLst>
              <a:ext uri="{FF2B5EF4-FFF2-40B4-BE49-F238E27FC236}">
                <a16:creationId xmlns:a16="http://schemas.microsoft.com/office/drawing/2014/main" id="{1FA64219-3F99-4FA3-BCBC-09F31384FDFD}"/>
              </a:ext>
            </a:extLst>
          </p:cNvPr>
          <p:cNvGrpSpPr/>
          <p:nvPr/>
        </p:nvGrpSpPr>
        <p:grpSpPr>
          <a:xfrm>
            <a:off x="2630780" y="4440002"/>
            <a:ext cx="4860287" cy="502573"/>
            <a:chOff x="3793163" y="6411447"/>
            <a:chExt cx="4761498" cy="603087"/>
          </a:xfrm>
        </p:grpSpPr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E6BE3A32-9C14-4BF6-8CBB-B32CB2682345}"/>
                </a:ext>
              </a:extLst>
            </p:cNvPr>
            <p:cNvCxnSpPr>
              <a:cxnSpLocks/>
            </p:cNvCxnSpPr>
            <p:nvPr/>
          </p:nvCxnSpPr>
          <p:spPr>
            <a:xfrm>
              <a:off x="3793163" y="6420480"/>
              <a:ext cx="4761498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53783BD-9CDB-4F5C-862A-2DC47C7CF04D}"/>
                </a:ext>
              </a:extLst>
            </p:cNvPr>
            <p:cNvSpPr txBox="1"/>
            <p:nvPr/>
          </p:nvSpPr>
          <p:spPr>
            <a:xfrm>
              <a:off x="4833891" y="6411447"/>
              <a:ext cx="1899473" cy="603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33"/>
                <a:t>Database</a:t>
              </a:r>
            </a:p>
            <a:p>
              <a:pPr algn="ctr"/>
              <a:r>
                <a:rPr lang="en-US" sz="1333"/>
                <a:t>Synchronization</a:t>
              </a:r>
            </a:p>
          </p:txBody>
        </p: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2F7C4412-EE00-42D7-91E4-11A49DA1593D}"/>
              </a:ext>
            </a:extLst>
          </p:cNvPr>
          <p:cNvSpPr txBox="1"/>
          <p:nvPr/>
        </p:nvSpPr>
        <p:spPr>
          <a:xfrm>
            <a:off x="5314381" y="3639755"/>
            <a:ext cx="1582894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/>
              <a:t>Snapshots</a:t>
            </a:r>
          </a:p>
          <a:p>
            <a:pPr algn="ctr"/>
            <a:r>
              <a:rPr lang="en-US" sz="1333"/>
              <a:t>Synchronization</a:t>
            </a:r>
          </a:p>
        </p:txBody>
      </p:sp>
      <p:sp>
        <p:nvSpPr>
          <p:cNvPr id="132" name="Title 1">
            <a:extLst>
              <a:ext uri="{FF2B5EF4-FFF2-40B4-BE49-F238E27FC236}">
                <a16:creationId xmlns:a16="http://schemas.microsoft.com/office/drawing/2014/main" id="{6F796630-EC33-49A5-9727-DC10A4D6FA44}"/>
              </a:ext>
            </a:extLst>
          </p:cNvPr>
          <p:cNvSpPr txBox="1">
            <a:spLocks/>
          </p:cNvSpPr>
          <p:nvPr/>
        </p:nvSpPr>
        <p:spPr>
          <a:xfrm>
            <a:off x="418722" y="5491036"/>
            <a:ext cx="3804120" cy="701943"/>
          </a:xfrm>
          <a:prstGeom prst="rect">
            <a:avLst/>
          </a:prstGeom>
        </p:spPr>
        <p:txBody>
          <a:bodyPr vert="horz" lIns="76200" tIns="38100" rIns="76200" bIns="3810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baseline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Aft>
                <a:spcPts val="500"/>
              </a:spcAft>
            </a:pPr>
            <a:r>
              <a:rPr lang="en-US" sz="2000" b="0">
                <a:solidFill>
                  <a:schemeClr val="tx1"/>
                </a:solidFill>
                <a:latin typeface="+mn-lt"/>
              </a:rPr>
              <a:t>Allows the scaling of redundant sites during a failure scenario</a:t>
            </a:r>
          </a:p>
        </p:txBody>
      </p:sp>
      <p:pic>
        <p:nvPicPr>
          <p:cNvPr id="133" name="Graphic 132">
            <a:extLst>
              <a:ext uri="{FF2B5EF4-FFF2-40B4-BE49-F238E27FC236}">
                <a16:creationId xmlns:a16="http://schemas.microsoft.com/office/drawing/2014/main" id="{8B6C2265-D69F-4C6D-89E5-4340C4DF2F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2892" y="2428969"/>
            <a:ext cx="768825" cy="768825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4C10638D-05CC-4E05-8DCE-B196F1E6A125}"/>
              </a:ext>
            </a:extLst>
          </p:cNvPr>
          <p:cNvSpPr txBox="1"/>
          <p:nvPr/>
        </p:nvSpPr>
        <p:spPr>
          <a:xfrm>
            <a:off x="8000064" y="2604752"/>
            <a:ext cx="614481" cy="2719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67"/>
              <a:t>Web </a:t>
            </a:r>
          </a:p>
        </p:txBody>
      </p:sp>
      <p:pic>
        <p:nvPicPr>
          <p:cNvPr id="136" name="Graphic 135">
            <a:extLst>
              <a:ext uri="{FF2B5EF4-FFF2-40B4-BE49-F238E27FC236}">
                <a16:creationId xmlns:a16="http://schemas.microsoft.com/office/drawing/2014/main" id="{A768C354-7C28-4124-AF9F-10E5E5C44A9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24442" y="3270860"/>
            <a:ext cx="755537" cy="755537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7FA1837E-4201-4872-BFAE-8D78533605AC}"/>
              </a:ext>
            </a:extLst>
          </p:cNvPr>
          <p:cNvSpPr txBox="1"/>
          <p:nvPr/>
        </p:nvSpPr>
        <p:spPr>
          <a:xfrm>
            <a:off x="8000075" y="3493943"/>
            <a:ext cx="597920" cy="27193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67"/>
              <a:t>App2 </a:t>
            </a:r>
          </a:p>
        </p:txBody>
      </p:sp>
      <p:cxnSp>
        <p:nvCxnSpPr>
          <p:cNvPr id="138" name="Straight Arrow Connector 28">
            <a:extLst>
              <a:ext uri="{FF2B5EF4-FFF2-40B4-BE49-F238E27FC236}">
                <a16:creationId xmlns:a16="http://schemas.microsoft.com/office/drawing/2014/main" id="{8D616768-D15B-4042-92C9-0334F6623BF0}"/>
              </a:ext>
            </a:extLst>
          </p:cNvPr>
          <p:cNvCxnSpPr>
            <a:cxnSpLocks/>
          </p:cNvCxnSpPr>
          <p:nvPr/>
        </p:nvCxnSpPr>
        <p:spPr>
          <a:xfrm flipV="1">
            <a:off x="2931539" y="1443481"/>
            <a:ext cx="2943835" cy="374273"/>
          </a:xfrm>
          <a:prstGeom prst="bentConnector3">
            <a:avLst>
              <a:gd name="adj1" fmla="val 47"/>
            </a:avLst>
          </a:prstGeom>
          <a:ln w="38100">
            <a:solidFill>
              <a:schemeClr val="accent1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6B2D44F-C491-42E5-8AEE-2844E8B00048}"/>
              </a:ext>
            </a:extLst>
          </p:cNvPr>
          <p:cNvGrpSpPr/>
          <p:nvPr/>
        </p:nvGrpSpPr>
        <p:grpSpPr>
          <a:xfrm>
            <a:off x="3527892" y="2639936"/>
            <a:ext cx="1626670" cy="1395748"/>
            <a:chOff x="11737578" y="3511249"/>
            <a:chExt cx="1952004" cy="1674898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52AFAD50-50EF-4A73-BB39-40859B0EB841}"/>
                </a:ext>
              </a:extLst>
            </p:cNvPr>
            <p:cNvSpPr/>
            <p:nvPr/>
          </p:nvSpPr>
          <p:spPr>
            <a:xfrm>
              <a:off x="11853103" y="3511249"/>
              <a:ext cx="1836479" cy="1674898"/>
            </a:xfrm>
            <a:prstGeom prst="rect">
              <a:avLst/>
            </a:prstGeom>
            <a:noFill/>
            <a:ln w="12700">
              <a:solidFill>
                <a:srgbClr val="B6BAB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76200" rIns="76200" bIns="381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chemeClr val="tx1"/>
                </a:solidFill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3A9B6607-2342-4C02-B4AB-14508DBFA841}"/>
                </a:ext>
              </a:extLst>
            </p:cNvPr>
            <p:cNvSpPr txBox="1"/>
            <p:nvPr/>
          </p:nvSpPr>
          <p:spPr>
            <a:xfrm>
              <a:off x="11737578" y="4421737"/>
              <a:ext cx="1952004" cy="757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Snapshots</a:t>
              </a:r>
            </a:p>
            <a:p>
              <a:pPr algn="ctr"/>
              <a:r>
                <a:rPr lang="en-US" sz="1167"/>
                <a:t>AMIs:</a:t>
              </a:r>
            </a:p>
            <a:p>
              <a:pPr algn="ctr"/>
              <a:r>
                <a:rPr lang="en-US" sz="1167"/>
                <a:t>Web, App, Database</a:t>
              </a:r>
            </a:p>
          </p:txBody>
        </p:sp>
      </p:grpSp>
      <p:pic>
        <p:nvPicPr>
          <p:cNvPr id="142" name="Graphic 141">
            <a:extLst>
              <a:ext uri="{FF2B5EF4-FFF2-40B4-BE49-F238E27FC236}">
                <a16:creationId xmlns:a16="http://schemas.microsoft.com/office/drawing/2014/main" id="{6FFF0261-A8E6-440D-B952-D0311A2B8E1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123112" y="2861060"/>
            <a:ext cx="537616" cy="537616"/>
          </a:xfrm>
          <a:prstGeom prst="rect">
            <a:avLst/>
          </a:prstGeom>
        </p:spPr>
      </p:pic>
      <p:grpSp>
        <p:nvGrpSpPr>
          <p:cNvPr id="143" name="Group 142">
            <a:extLst>
              <a:ext uri="{FF2B5EF4-FFF2-40B4-BE49-F238E27FC236}">
                <a16:creationId xmlns:a16="http://schemas.microsoft.com/office/drawing/2014/main" id="{2C74712D-441C-4958-8D35-3BDC4FE1595E}"/>
              </a:ext>
            </a:extLst>
          </p:cNvPr>
          <p:cNvGrpSpPr/>
          <p:nvPr/>
        </p:nvGrpSpPr>
        <p:grpSpPr>
          <a:xfrm>
            <a:off x="9941738" y="2639936"/>
            <a:ext cx="1994589" cy="1395748"/>
            <a:chOff x="11708375" y="3511249"/>
            <a:chExt cx="2393507" cy="1674898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9083079-9314-43F9-B587-419A90C302B2}"/>
                </a:ext>
              </a:extLst>
            </p:cNvPr>
            <p:cNvSpPr/>
            <p:nvPr/>
          </p:nvSpPr>
          <p:spPr>
            <a:xfrm>
              <a:off x="11853103" y="3511249"/>
              <a:ext cx="1836479" cy="1674898"/>
            </a:xfrm>
            <a:prstGeom prst="rect">
              <a:avLst/>
            </a:prstGeom>
            <a:noFill/>
            <a:ln w="12700">
              <a:solidFill>
                <a:srgbClr val="B6BAB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76200" rIns="76200" bIns="381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chemeClr val="tx1"/>
                </a:solidFill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DCC33531-72D7-4F44-ACA4-F406DD14D48B}"/>
                </a:ext>
              </a:extLst>
            </p:cNvPr>
            <p:cNvSpPr txBox="1"/>
            <p:nvPr/>
          </p:nvSpPr>
          <p:spPr>
            <a:xfrm>
              <a:off x="11708375" y="4421737"/>
              <a:ext cx="2393507" cy="757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Snapshots</a:t>
              </a:r>
            </a:p>
            <a:p>
              <a:pPr algn="ctr"/>
              <a:r>
                <a:rPr lang="en-US" sz="1167"/>
                <a:t>AMIs:</a:t>
              </a:r>
            </a:p>
            <a:p>
              <a:pPr algn="ctr"/>
              <a:r>
                <a:rPr lang="en-US" sz="1167"/>
                <a:t>Web, App, Database</a:t>
              </a:r>
            </a:p>
          </p:txBody>
        </p:sp>
      </p:grpSp>
      <p:pic>
        <p:nvPicPr>
          <p:cNvPr id="146" name="Graphic 145">
            <a:extLst>
              <a:ext uri="{FF2B5EF4-FFF2-40B4-BE49-F238E27FC236}">
                <a16:creationId xmlns:a16="http://schemas.microsoft.com/office/drawing/2014/main" id="{8AFA6E65-9BAB-44BF-B6BF-94B1E985337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561295" y="2861060"/>
            <a:ext cx="537616" cy="537616"/>
          </a:xfrm>
          <a:prstGeom prst="rect">
            <a:avLst/>
          </a:prstGeom>
        </p:spPr>
      </p:pic>
      <p:grpSp>
        <p:nvGrpSpPr>
          <p:cNvPr id="147" name="Group 146">
            <a:extLst>
              <a:ext uri="{FF2B5EF4-FFF2-40B4-BE49-F238E27FC236}">
                <a16:creationId xmlns:a16="http://schemas.microsoft.com/office/drawing/2014/main" id="{30A80DDA-D61E-4B19-82FE-AC28364533FF}"/>
              </a:ext>
            </a:extLst>
          </p:cNvPr>
          <p:cNvGrpSpPr/>
          <p:nvPr/>
        </p:nvGrpSpPr>
        <p:grpSpPr>
          <a:xfrm>
            <a:off x="5528279" y="5145728"/>
            <a:ext cx="3021452" cy="1648364"/>
            <a:chOff x="10200199" y="7141006"/>
            <a:chExt cx="3021452" cy="987673"/>
          </a:xfrm>
        </p:grpSpPr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12B7EC22-23C6-4F4E-BE5C-B9FE41E212D4}"/>
                </a:ext>
              </a:extLst>
            </p:cNvPr>
            <p:cNvCxnSpPr>
              <a:cxnSpLocks/>
            </p:cNvCxnSpPr>
            <p:nvPr/>
          </p:nvCxnSpPr>
          <p:spPr>
            <a:xfrm>
              <a:off x="10862141" y="7344697"/>
              <a:ext cx="2359510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03EA1264-FF50-4242-B055-08E168CAE969}"/>
                </a:ext>
              </a:extLst>
            </p:cNvPr>
            <p:cNvCxnSpPr>
              <a:cxnSpLocks/>
            </p:cNvCxnSpPr>
            <p:nvPr/>
          </p:nvCxnSpPr>
          <p:spPr>
            <a:xfrm>
              <a:off x="10859766" y="7593610"/>
              <a:ext cx="2359510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50" name="Picture 149" descr="Deck_Fire.png">
              <a:extLst>
                <a:ext uri="{FF2B5EF4-FFF2-40B4-BE49-F238E27FC236}">
                  <a16:creationId xmlns:a16="http://schemas.microsoft.com/office/drawing/2014/main" id="{4FCBD244-08D9-4587-AC81-B486DF60E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00199" y="7248423"/>
              <a:ext cx="729688" cy="640080"/>
            </a:xfrm>
            <a:prstGeom prst="rect">
              <a:avLst/>
            </a:prstGeom>
          </p:spPr>
        </p:pic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3E26F333-2644-4227-85F7-925019E6AA17}"/>
                </a:ext>
              </a:extLst>
            </p:cNvPr>
            <p:cNvSpPr txBox="1"/>
            <p:nvPr/>
          </p:nvSpPr>
          <p:spPr>
            <a:xfrm>
              <a:off x="11168393" y="7406174"/>
              <a:ext cx="14657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Amazon Ember" charset="0"/>
                  <a:ea typeface="Amazon Ember" charset="0"/>
                  <a:cs typeface="Amazon Ember" charset="0"/>
                </a:rPr>
                <a:t>Data loss (RPO)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F1221A94-FCB8-432F-A342-4CDFEF1B318E}"/>
                </a:ext>
              </a:extLst>
            </p:cNvPr>
            <p:cNvSpPr txBox="1"/>
            <p:nvPr/>
          </p:nvSpPr>
          <p:spPr>
            <a:xfrm>
              <a:off x="10964490" y="7170304"/>
              <a:ext cx="1829124" cy="165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Amazon Ember" charset="0"/>
                  <a:ea typeface="Amazon Ember" charset="0"/>
                  <a:cs typeface="Amazon Ember" charset="0"/>
                </a:rPr>
                <a:t>Down time (RTO)</a:t>
              </a: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95357B18-B53F-48A1-9D6E-3ECCD8DA1FE0}"/>
                </a:ext>
              </a:extLst>
            </p:cNvPr>
            <p:cNvSpPr/>
            <p:nvPr/>
          </p:nvSpPr>
          <p:spPr bwMode="auto">
            <a:xfrm>
              <a:off x="10234802" y="7141006"/>
              <a:ext cx="2984474" cy="987673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4" name="Oval 153">
            <a:extLst>
              <a:ext uri="{FF2B5EF4-FFF2-40B4-BE49-F238E27FC236}">
                <a16:creationId xmlns:a16="http://schemas.microsoft.com/office/drawing/2014/main" id="{4A1D6C0F-CE45-4B69-9E3B-88723A381B6B}"/>
              </a:ext>
            </a:extLst>
          </p:cNvPr>
          <p:cNvSpPr>
            <a:spLocks noChangeAspect="1"/>
          </p:cNvSpPr>
          <p:nvPr/>
        </p:nvSpPr>
        <p:spPr>
          <a:xfrm>
            <a:off x="7163257" y="5419243"/>
            <a:ext cx="226935" cy="2286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864A7277-E3C0-4BD9-8256-DB35A7B12FC0}"/>
              </a:ext>
            </a:extLst>
          </p:cNvPr>
          <p:cNvSpPr>
            <a:spLocks noChangeAspect="1"/>
          </p:cNvSpPr>
          <p:nvPr/>
        </p:nvSpPr>
        <p:spPr>
          <a:xfrm>
            <a:off x="7164015" y="5798536"/>
            <a:ext cx="226935" cy="2286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AE904985-54E5-4EF3-A0EB-D62B55EFD6FE}"/>
              </a:ext>
            </a:extLst>
          </p:cNvPr>
          <p:cNvCxnSpPr>
            <a:cxnSpLocks/>
          </p:cNvCxnSpPr>
          <p:nvPr/>
        </p:nvCxnSpPr>
        <p:spPr>
          <a:xfrm>
            <a:off x="6182936" y="6249581"/>
            <a:ext cx="2359510" cy="0"/>
          </a:xfrm>
          <a:prstGeom prst="straightConnector1">
            <a:avLst/>
          </a:prstGeom>
          <a:ln w="38100">
            <a:solidFill>
              <a:schemeClr val="accent5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944E55FD-C609-4B80-85F8-321123FA035B}"/>
              </a:ext>
            </a:extLst>
          </p:cNvPr>
          <p:cNvCxnSpPr>
            <a:cxnSpLocks/>
          </p:cNvCxnSpPr>
          <p:nvPr/>
        </p:nvCxnSpPr>
        <p:spPr>
          <a:xfrm>
            <a:off x="6174060" y="6569035"/>
            <a:ext cx="2359510" cy="0"/>
          </a:xfrm>
          <a:prstGeom prst="straightConnector1">
            <a:avLst/>
          </a:prstGeom>
          <a:ln w="38100">
            <a:solidFill>
              <a:schemeClr val="accent5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Oval 158">
            <a:extLst>
              <a:ext uri="{FF2B5EF4-FFF2-40B4-BE49-F238E27FC236}">
                <a16:creationId xmlns:a16="http://schemas.microsoft.com/office/drawing/2014/main" id="{CB1A7821-23EB-44F1-A751-8E5A67A06B9C}"/>
              </a:ext>
            </a:extLst>
          </p:cNvPr>
          <p:cNvSpPr>
            <a:spLocks noChangeAspect="1"/>
          </p:cNvSpPr>
          <p:nvPr/>
        </p:nvSpPr>
        <p:spPr>
          <a:xfrm>
            <a:off x="7163759" y="6498385"/>
            <a:ext cx="226935" cy="2286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C37E082-058A-4D2E-9662-AF0A45F4AF2A}"/>
              </a:ext>
            </a:extLst>
          </p:cNvPr>
          <p:cNvSpPr txBox="1"/>
          <p:nvPr/>
        </p:nvSpPr>
        <p:spPr>
          <a:xfrm>
            <a:off x="6544351" y="6292634"/>
            <a:ext cx="1465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latin typeface="Amazon Ember" charset="0"/>
                <a:ea typeface="Amazon Ember" charset="0"/>
                <a:cs typeface="Amazon Ember" charset="0"/>
              </a:rPr>
              <a:t>Complexity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71C8B95C-5527-462F-BA4B-4432FE5A9506}"/>
              </a:ext>
            </a:extLst>
          </p:cNvPr>
          <p:cNvSpPr txBox="1"/>
          <p:nvPr/>
        </p:nvSpPr>
        <p:spPr>
          <a:xfrm>
            <a:off x="7919603" y="565783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LOW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176D04AE-BEB8-474C-A581-ADAA5404AE72}"/>
              </a:ext>
            </a:extLst>
          </p:cNvPr>
          <p:cNvSpPr txBox="1"/>
          <p:nvPr/>
        </p:nvSpPr>
        <p:spPr>
          <a:xfrm>
            <a:off x="8490547" y="5646382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HIGH</a:t>
            </a: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C5585100-899A-482C-A5F0-E75467032BA7}"/>
              </a:ext>
            </a:extLst>
          </p:cNvPr>
          <p:cNvGrpSpPr/>
          <p:nvPr/>
        </p:nvGrpSpPr>
        <p:grpSpPr>
          <a:xfrm>
            <a:off x="2522964" y="2428301"/>
            <a:ext cx="768825" cy="768825"/>
            <a:chOff x="2248123" y="2588660"/>
            <a:chExt cx="922590" cy="922590"/>
          </a:xfrm>
        </p:grpSpPr>
        <p:pic>
          <p:nvPicPr>
            <p:cNvPr id="168" name="Graphic 167">
              <a:extLst>
                <a:ext uri="{FF2B5EF4-FFF2-40B4-BE49-F238E27FC236}">
                  <a16:creationId xmlns:a16="http://schemas.microsoft.com/office/drawing/2014/main" id="{39B361EE-EA78-4270-AC55-C3C03F5A1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48123" y="2588660"/>
              <a:ext cx="922590" cy="922590"/>
            </a:xfrm>
            <a:prstGeom prst="rect">
              <a:avLst/>
            </a:prstGeom>
          </p:spPr>
        </p:pic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09646370-42FB-4B3B-9301-6FBFDD4D0AF2}"/>
                </a:ext>
              </a:extLst>
            </p:cNvPr>
            <p:cNvSpPr txBox="1"/>
            <p:nvPr/>
          </p:nvSpPr>
          <p:spPr>
            <a:xfrm>
              <a:off x="2340729" y="2799600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Web 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CA90BAE6-2207-44CF-8C91-024751E6D77F}"/>
              </a:ext>
            </a:extLst>
          </p:cNvPr>
          <p:cNvGrpSpPr/>
          <p:nvPr/>
        </p:nvGrpSpPr>
        <p:grpSpPr>
          <a:xfrm>
            <a:off x="826122" y="2445850"/>
            <a:ext cx="768825" cy="768825"/>
            <a:chOff x="2248123" y="2588660"/>
            <a:chExt cx="922590" cy="922590"/>
          </a:xfrm>
        </p:grpSpPr>
        <p:pic>
          <p:nvPicPr>
            <p:cNvPr id="171" name="Graphic 170">
              <a:extLst>
                <a:ext uri="{FF2B5EF4-FFF2-40B4-BE49-F238E27FC236}">
                  <a16:creationId xmlns:a16="http://schemas.microsoft.com/office/drawing/2014/main" id="{DCD86293-25BE-4794-9E83-39EB59CFC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48123" y="2588660"/>
              <a:ext cx="922590" cy="922590"/>
            </a:xfrm>
            <a:prstGeom prst="rect">
              <a:avLst/>
            </a:prstGeom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BCA34053-F975-44DF-8752-5D44A26521DC}"/>
                </a:ext>
              </a:extLst>
            </p:cNvPr>
            <p:cNvSpPr txBox="1"/>
            <p:nvPr/>
          </p:nvSpPr>
          <p:spPr>
            <a:xfrm>
              <a:off x="2340729" y="2799600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Web 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6A27944-B88F-4B54-916A-2881747B268A}"/>
              </a:ext>
            </a:extLst>
          </p:cNvPr>
          <p:cNvSpPr txBox="1"/>
          <p:nvPr/>
        </p:nvSpPr>
        <p:spPr>
          <a:xfrm>
            <a:off x="962852" y="2140920"/>
            <a:ext cx="418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AZ1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F131271C-81FF-4C4E-B971-06541E6B64A6}"/>
              </a:ext>
            </a:extLst>
          </p:cNvPr>
          <p:cNvSpPr txBox="1"/>
          <p:nvPr/>
        </p:nvSpPr>
        <p:spPr>
          <a:xfrm>
            <a:off x="1852027" y="2123778"/>
            <a:ext cx="418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AZ2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947F395F-EBFD-4AC5-8E66-9D7D832CB4D9}"/>
              </a:ext>
            </a:extLst>
          </p:cNvPr>
          <p:cNvSpPr txBox="1"/>
          <p:nvPr/>
        </p:nvSpPr>
        <p:spPr>
          <a:xfrm>
            <a:off x="2643614" y="2136410"/>
            <a:ext cx="418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AZ3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A239D671-8B00-4D14-8B23-79F29CBE0CF0}"/>
              </a:ext>
            </a:extLst>
          </p:cNvPr>
          <p:cNvSpPr txBox="1"/>
          <p:nvPr/>
        </p:nvSpPr>
        <p:spPr>
          <a:xfrm>
            <a:off x="7212202" y="2142205"/>
            <a:ext cx="418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AZ1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330E0B9-6888-407B-8FCB-151A5C333C01}"/>
              </a:ext>
            </a:extLst>
          </p:cNvPr>
          <p:cNvSpPr txBox="1"/>
          <p:nvPr/>
        </p:nvSpPr>
        <p:spPr>
          <a:xfrm>
            <a:off x="8101377" y="2125063"/>
            <a:ext cx="418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AZ2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E5C18EFA-E390-423E-89B6-AC2F6BFFAA49}"/>
              </a:ext>
            </a:extLst>
          </p:cNvPr>
          <p:cNvSpPr txBox="1"/>
          <p:nvPr/>
        </p:nvSpPr>
        <p:spPr>
          <a:xfrm>
            <a:off x="8892964" y="2137695"/>
            <a:ext cx="418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AZ3</a:t>
            </a:r>
          </a:p>
        </p:txBody>
      </p:sp>
    </p:spTree>
    <p:extLst>
      <p:ext uri="{BB962C8B-B14F-4D97-AF65-F5344CB8AC3E}">
        <p14:creationId xmlns:p14="http://schemas.microsoft.com/office/powerpoint/2010/main" val="771661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Oval 156">
            <a:extLst>
              <a:ext uri="{FF2B5EF4-FFF2-40B4-BE49-F238E27FC236}">
                <a16:creationId xmlns:a16="http://schemas.microsoft.com/office/drawing/2014/main" id="{781336D5-FFE5-4C70-AD33-2394CC6C0B33}"/>
              </a:ext>
            </a:extLst>
          </p:cNvPr>
          <p:cNvSpPr>
            <a:spLocks noChangeAspect="1"/>
          </p:cNvSpPr>
          <p:nvPr/>
        </p:nvSpPr>
        <p:spPr>
          <a:xfrm>
            <a:off x="7734153" y="6156333"/>
            <a:ext cx="226935" cy="2286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15E9F54-EA10-46F5-9CAE-190FC4AC2002}"/>
              </a:ext>
            </a:extLst>
          </p:cNvPr>
          <p:cNvSpPr txBox="1"/>
          <p:nvPr/>
        </p:nvSpPr>
        <p:spPr>
          <a:xfrm>
            <a:off x="7134565" y="5925581"/>
            <a:ext cx="1465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latin typeface="Amazon Ember" charset="0"/>
                <a:ea typeface="Amazon Ember" charset="0"/>
                <a:cs typeface="Amazon Ember" charset="0"/>
              </a:rPr>
              <a:t>Cost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667A889E-AEF0-4CD3-84A5-D06BE4AD8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87" y="289378"/>
            <a:ext cx="11655840" cy="899665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Pattern: Pilot light (After DR)</a:t>
            </a:r>
          </a:p>
        </p:txBody>
      </p:sp>
      <p:pic>
        <p:nvPicPr>
          <p:cNvPr id="97" name="Graphic 96">
            <a:extLst>
              <a:ext uri="{FF2B5EF4-FFF2-40B4-BE49-F238E27FC236}">
                <a16:creationId xmlns:a16="http://schemas.microsoft.com/office/drawing/2014/main" id="{8BB058FC-7EE6-4BBE-A610-29D748A9E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97276" y="1843327"/>
            <a:ext cx="368764" cy="38100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A651D73C-3155-417F-B020-7ACD57B632FA}"/>
              </a:ext>
            </a:extLst>
          </p:cNvPr>
          <p:cNvSpPr/>
          <p:nvPr/>
        </p:nvSpPr>
        <p:spPr>
          <a:xfrm>
            <a:off x="6883649" y="1829958"/>
            <a:ext cx="4880851" cy="3151945"/>
          </a:xfrm>
          <a:prstGeom prst="rect">
            <a:avLst/>
          </a:prstGeom>
          <a:noFill/>
          <a:ln w="127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1000" tIns="76200" rIns="76200" bIns="38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 US-WEST-2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3163E5E-9FDF-4D4F-9D98-A1E1FCAE682E}"/>
              </a:ext>
            </a:extLst>
          </p:cNvPr>
          <p:cNvGrpSpPr/>
          <p:nvPr/>
        </p:nvGrpSpPr>
        <p:grpSpPr>
          <a:xfrm>
            <a:off x="1676967" y="2428301"/>
            <a:ext cx="768825" cy="768825"/>
            <a:chOff x="2248123" y="2588660"/>
            <a:chExt cx="922590" cy="922590"/>
          </a:xfrm>
        </p:grpSpPr>
        <p:pic>
          <p:nvPicPr>
            <p:cNvPr id="100" name="Graphic 99">
              <a:extLst>
                <a:ext uri="{FF2B5EF4-FFF2-40B4-BE49-F238E27FC236}">
                  <a16:creationId xmlns:a16="http://schemas.microsoft.com/office/drawing/2014/main" id="{365A5CCE-9A0D-419A-8E36-F993B4FC6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48123" y="2588660"/>
              <a:ext cx="922590" cy="922590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745AE2B-68BA-499E-B812-96F612F001CA}"/>
                </a:ext>
              </a:extLst>
            </p:cNvPr>
            <p:cNvSpPr txBox="1"/>
            <p:nvPr/>
          </p:nvSpPr>
          <p:spPr>
            <a:xfrm>
              <a:off x="2340729" y="2799600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Web 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4A6EA55-F25E-40C9-9C24-67DBB2ECB11E}"/>
              </a:ext>
            </a:extLst>
          </p:cNvPr>
          <p:cNvGrpSpPr/>
          <p:nvPr/>
        </p:nvGrpSpPr>
        <p:grpSpPr>
          <a:xfrm>
            <a:off x="832767" y="3267557"/>
            <a:ext cx="755537" cy="755537"/>
            <a:chOff x="2068779" y="4092725"/>
            <a:chExt cx="906644" cy="906644"/>
          </a:xfrm>
        </p:grpSpPr>
        <p:pic>
          <p:nvPicPr>
            <p:cNvPr id="103" name="Graphic 102">
              <a:extLst>
                <a:ext uri="{FF2B5EF4-FFF2-40B4-BE49-F238E27FC236}">
                  <a16:creationId xmlns:a16="http://schemas.microsoft.com/office/drawing/2014/main" id="{CD0D5F03-72BA-4937-8368-48C7F4AAB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68779" y="4092725"/>
              <a:ext cx="906644" cy="906644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4E3A9CD-0FED-4342-9AF0-D960EADA70FD}"/>
                </a:ext>
              </a:extLst>
            </p:cNvPr>
            <p:cNvSpPr txBox="1"/>
            <p:nvPr/>
          </p:nvSpPr>
          <p:spPr>
            <a:xfrm>
              <a:off x="2153716" y="4292553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App1 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9413EB0-E172-4973-8EA0-3BB1129A7150}"/>
              </a:ext>
            </a:extLst>
          </p:cNvPr>
          <p:cNvGrpSpPr/>
          <p:nvPr/>
        </p:nvGrpSpPr>
        <p:grpSpPr>
          <a:xfrm>
            <a:off x="1138844" y="4066414"/>
            <a:ext cx="1510728" cy="767292"/>
            <a:chOff x="2080773" y="5218554"/>
            <a:chExt cx="1652075" cy="931451"/>
          </a:xfrm>
        </p:grpSpPr>
        <p:pic>
          <p:nvPicPr>
            <p:cNvPr id="106" name="Graphic 105">
              <a:extLst>
                <a:ext uri="{FF2B5EF4-FFF2-40B4-BE49-F238E27FC236}">
                  <a16:creationId xmlns:a16="http://schemas.microsoft.com/office/drawing/2014/main" id="{92C25736-A62F-4510-B9FF-FFDF786BF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80773" y="5218554"/>
              <a:ext cx="1652075" cy="931451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ED9583F-8EA5-4235-BE7B-6A7B57A121A2}"/>
                </a:ext>
              </a:extLst>
            </p:cNvPr>
            <p:cNvSpPr txBox="1"/>
            <p:nvPr/>
          </p:nvSpPr>
          <p:spPr>
            <a:xfrm>
              <a:off x="2296252" y="5389981"/>
              <a:ext cx="1000837" cy="5481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67"/>
                <a:t>Database Master</a:t>
              </a:r>
            </a:p>
          </p:txBody>
        </p:sp>
      </p:grpSp>
      <p:pic>
        <p:nvPicPr>
          <p:cNvPr id="108" name="Graphic 107">
            <a:extLst>
              <a:ext uri="{FF2B5EF4-FFF2-40B4-BE49-F238E27FC236}">
                <a16:creationId xmlns:a16="http://schemas.microsoft.com/office/drawing/2014/main" id="{131CED0B-ACDE-41C4-9905-2FA064080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088" y="1848228"/>
            <a:ext cx="381000" cy="381000"/>
          </a:xfrm>
          <a:prstGeom prst="rect">
            <a:avLst/>
          </a:prstGeom>
        </p:spPr>
      </p:pic>
      <p:sp>
        <p:nvSpPr>
          <p:cNvPr id="109" name="Rectangle 108">
            <a:extLst>
              <a:ext uri="{FF2B5EF4-FFF2-40B4-BE49-F238E27FC236}">
                <a16:creationId xmlns:a16="http://schemas.microsoft.com/office/drawing/2014/main" id="{3AAE99EB-D6AE-42DD-9520-C067DD099449}"/>
              </a:ext>
            </a:extLst>
          </p:cNvPr>
          <p:cNvSpPr/>
          <p:nvPr/>
        </p:nvSpPr>
        <p:spPr>
          <a:xfrm>
            <a:off x="418722" y="1829958"/>
            <a:ext cx="4909286" cy="3151945"/>
          </a:xfrm>
          <a:prstGeom prst="rect">
            <a:avLst/>
          </a:prstGeom>
          <a:noFill/>
          <a:ln w="127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1000" tIns="76200" rIns="76200" bIns="38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500">
                <a:solidFill>
                  <a:schemeClr val="tx1"/>
                </a:solidFill>
              </a:rPr>
              <a:t>US-EAST-1</a:t>
            </a:r>
          </a:p>
        </p:txBody>
      </p:sp>
      <p:pic>
        <p:nvPicPr>
          <p:cNvPr id="110" name="Graphic 109">
            <a:extLst>
              <a:ext uri="{FF2B5EF4-FFF2-40B4-BE49-F238E27FC236}">
                <a16:creationId xmlns:a16="http://schemas.microsoft.com/office/drawing/2014/main" id="{74B35BE0-EEA4-448F-984A-82510574A9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74852" y="3270192"/>
            <a:ext cx="755537" cy="755537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261B2CFF-389E-471D-8684-4A967288AFC2}"/>
              </a:ext>
            </a:extLst>
          </p:cNvPr>
          <p:cNvSpPr txBox="1"/>
          <p:nvPr/>
        </p:nvSpPr>
        <p:spPr>
          <a:xfrm>
            <a:off x="1745634" y="3436715"/>
            <a:ext cx="614481" cy="4515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67"/>
              <a:t>App2</a:t>
            </a:r>
          </a:p>
          <a:p>
            <a:pPr algn="ctr"/>
            <a:endParaRPr lang="en-US" sz="1167"/>
          </a:p>
        </p:txBody>
      </p:sp>
      <p:pic>
        <p:nvPicPr>
          <p:cNvPr id="112" name="Graphic 111">
            <a:extLst>
              <a:ext uri="{FF2B5EF4-FFF2-40B4-BE49-F238E27FC236}">
                <a16:creationId xmlns:a16="http://schemas.microsoft.com/office/drawing/2014/main" id="{D83F2F53-741E-4E15-9471-2A3DA1AF1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06356" y="3284181"/>
            <a:ext cx="755537" cy="755537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E006DB38-DE4A-4902-B1DF-CBA75A027728}"/>
              </a:ext>
            </a:extLst>
          </p:cNvPr>
          <p:cNvSpPr txBox="1"/>
          <p:nvPr/>
        </p:nvSpPr>
        <p:spPr>
          <a:xfrm>
            <a:off x="2577137" y="3450704"/>
            <a:ext cx="614481" cy="2719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67"/>
              <a:t>App3 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E0D8652-FE3D-4436-86E7-8035FCBB8172}"/>
              </a:ext>
            </a:extLst>
          </p:cNvPr>
          <p:cNvGrpSpPr/>
          <p:nvPr/>
        </p:nvGrpSpPr>
        <p:grpSpPr>
          <a:xfrm>
            <a:off x="7406640" y="4065661"/>
            <a:ext cx="1499885" cy="767292"/>
            <a:chOff x="2080773" y="5218554"/>
            <a:chExt cx="1652075" cy="931451"/>
          </a:xfrm>
          <a:noFill/>
        </p:grpSpPr>
        <p:pic>
          <p:nvPicPr>
            <p:cNvPr id="115" name="Graphic 114">
              <a:extLst>
                <a:ext uri="{FF2B5EF4-FFF2-40B4-BE49-F238E27FC236}">
                  <a16:creationId xmlns:a16="http://schemas.microsoft.com/office/drawing/2014/main" id="{8C906DF7-6D60-4095-92ED-6D5432572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80773" y="5218554"/>
              <a:ext cx="1652075" cy="931451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A0E43C2-AA12-4127-986A-305B0A32A0D7}"/>
                </a:ext>
              </a:extLst>
            </p:cNvPr>
            <p:cNvSpPr txBox="1"/>
            <p:nvPr/>
          </p:nvSpPr>
          <p:spPr>
            <a:xfrm>
              <a:off x="2296252" y="5389981"/>
              <a:ext cx="1000837" cy="548138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67"/>
                <a:t>Database Master</a:t>
              </a:r>
            </a:p>
          </p:txBody>
        </p:sp>
      </p:grpSp>
      <p:pic>
        <p:nvPicPr>
          <p:cNvPr id="126" name="Graphic 125">
            <a:extLst>
              <a:ext uri="{FF2B5EF4-FFF2-40B4-BE49-F238E27FC236}">
                <a16:creationId xmlns:a16="http://schemas.microsoft.com/office/drawing/2014/main" id="{54CF1053-A5CA-44EB-ADF7-5AC710269D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75375" y="1210449"/>
            <a:ext cx="466064" cy="466064"/>
          </a:xfrm>
          <a:prstGeom prst="rect">
            <a:avLst/>
          </a:prstGeom>
        </p:spPr>
      </p:pic>
      <p:sp>
        <p:nvSpPr>
          <p:cNvPr id="132" name="Title 1">
            <a:extLst>
              <a:ext uri="{FF2B5EF4-FFF2-40B4-BE49-F238E27FC236}">
                <a16:creationId xmlns:a16="http://schemas.microsoft.com/office/drawing/2014/main" id="{6F796630-EC33-49A5-9727-DC10A4D6FA44}"/>
              </a:ext>
            </a:extLst>
          </p:cNvPr>
          <p:cNvSpPr txBox="1">
            <a:spLocks/>
          </p:cNvSpPr>
          <p:nvPr/>
        </p:nvSpPr>
        <p:spPr>
          <a:xfrm>
            <a:off x="1350442" y="5789468"/>
            <a:ext cx="3804120" cy="701943"/>
          </a:xfrm>
          <a:prstGeom prst="rect">
            <a:avLst/>
          </a:prstGeom>
        </p:spPr>
        <p:txBody>
          <a:bodyPr vert="horz" lIns="76200" tIns="38100" rIns="76200" bIns="3810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baseline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Aft>
                <a:spcPts val="500"/>
              </a:spcAft>
            </a:pPr>
            <a:r>
              <a:rPr lang="en-US" sz="2000" b="0">
                <a:solidFill>
                  <a:schemeClr val="tx1"/>
                </a:solidFill>
                <a:latin typeface="+mn-lt"/>
              </a:rPr>
              <a:t>Allows the scaling of redundant sites during a failure scenario</a:t>
            </a:r>
          </a:p>
        </p:txBody>
      </p:sp>
      <p:cxnSp>
        <p:nvCxnSpPr>
          <p:cNvPr id="138" name="Straight Arrow Connector 28">
            <a:extLst>
              <a:ext uri="{FF2B5EF4-FFF2-40B4-BE49-F238E27FC236}">
                <a16:creationId xmlns:a16="http://schemas.microsoft.com/office/drawing/2014/main" id="{8D616768-D15B-4042-92C9-0334F6623BF0}"/>
              </a:ext>
            </a:extLst>
          </p:cNvPr>
          <p:cNvCxnSpPr>
            <a:cxnSpLocks/>
            <a:endCxn id="126" idx="3"/>
          </p:cNvCxnSpPr>
          <p:nvPr/>
        </p:nvCxnSpPr>
        <p:spPr>
          <a:xfrm rot="10800000">
            <a:off x="6341439" y="1443481"/>
            <a:ext cx="3380632" cy="380606"/>
          </a:xfrm>
          <a:prstGeom prst="bentConnector3">
            <a:avLst>
              <a:gd name="adj1" fmla="val -55"/>
            </a:avLst>
          </a:prstGeom>
          <a:ln w="38100">
            <a:solidFill>
              <a:schemeClr val="accent1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6B2D44F-C491-42E5-8AEE-2844E8B00048}"/>
              </a:ext>
            </a:extLst>
          </p:cNvPr>
          <p:cNvGrpSpPr/>
          <p:nvPr/>
        </p:nvGrpSpPr>
        <p:grpSpPr>
          <a:xfrm>
            <a:off x="3527892" y="2639936"/>
            <a:ext cx="1626670" cy="1395748"/>
            <a:chOff x="11737578" y="3511249"/>
            <a:chExt cx="1952004" cy="1674898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52AFAD50-50EF-4A73-BB39-40859B0EB841}"/>
                </a:ext>
              </a:extLst>
            </p:cNvPr>
            <p:cNvSpPr/>
            <p:nvPr/>
          </p:nvSpPr>
          <p:spPr>
            <a:xfrm>
              <a:off x="11853103" y="3511249"/>
              <a:ext cx="1836479" cy="1674898"/>
            </a:xfrm>
            <a:prstGeom prst="rect">
              <a:avLst/>
            </a:prstGeom>
            <a:noFill/>
            <a:ln w="12700">
              <a:solidFill>
                <a:srgbClr val="B6BAB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76200" rIns="76200" bIns="381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chemeClr val="tx1"/>
                </a:solidFill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3A9B6607-2342-4C02-B4AB-14508DBFA841}"/>
                </a:ext>
              </a:extLst>
            </p:cNvPr>
            <p:cNvSpPr txBox="1"/>
            <p:nvPr/>
          </p:nvSpPr>
          <p:spPr>
            <a:xfrm>
              <a:off x="11737578" y="4421737"/>
              <a:ext cx="1952004" cy="757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Snapshots</a:t>
              </a:r>
            </a:p>
            <a:p>
              <a:pPr algn="ctr"/>
              <a:r>
                <a:rPr lang="en-US" sz="1167"/>
                <a:t>AMIs:</a:t>
              </a:r>
            </a:p>
            <a:p>
              <a:pPr algn="ctr"/>
              <a:r>
                <a:rPr lang="en-US" sz="1167"/>
                <a:t>Web, App, Database</a:t>
              </a:r>
            </a:p>
          </p:txBody>
        </p:sp>
      </p:grpSp>
      <p:pic>
        <p:nvPicPr>
          <p:cNvPr id="142" name="Graphic 141">
            <a:extLst>
              <a:ext uri="{FF2B5EF4-FFF2-40B4-BE49-F238E27FC236}">
                <a16:creationId xmlns:a16="http://schemas.microsoft.com/office/drawing/2014/main" id="{6FFF0261-A8E6-440D-B952-D0311A2B8E1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23112" y="2861060"/>
            <a:ext cx="537616" cy="537616"/>
          </a:xfrm>
          <a:prstGeom prst="rect">
            <a:avLst/>
          </a:prstGeom>
        </p:spPr>
      </p:pic>
      <p:grpSp>
        <p:nvGrpSpPr>
          <p:cNvPr id="143" name="Group 142">
            <a:extLst>
              <a:ext uri="{FF2B5EF4-FFF2-40B4-BE49-F238E27FC236}">
                <a16:creationId xmlns:a16="http://schemas.microsoft.com/office/drawing/2014/main" id="{2C74712D-441C-4958-8D35-3BDC4FE1595E}"/>
              </a:ext>
            </a:extLst>
          </p:cNvPr>
          <p:cNvGrpSpPr/>
          <p:nvPr/>
        </p:nvGrpSpPr>
        <p:grpSpPr>
          <a:xfrm>
            <a:off x="9941738" y="2639936"/>
            <a:ext cx="1994589" cy="1395748"/>
            <a:chOff x="11708375" y="3511249"/>
            <a:chExt cx="2393507" cy="1674898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9083079-9314-43F9-B587-419A90C302B2}"/>
                </a:ext>
              </a:extLst>
            </p:cNvPr>
            <p:cNvSpPr/>
            <p:nvPr/>
          </p:nvSpPr>
          <p:spPr>
            <a:xfrm>
              <a:off x="11853103" y="3511249"/>
              <a:ext cx="1836479" cy="1674898"/>
            </a:xfrm>
            <a:prstGeom prst="rect">
              <a:avLst/>
            </a:prstGeom>
            <a:noFill/>
            <a:ln w="12700">
              <a:solidFill>
                <a:srgbClr val="B6BAB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76200" rIns="76200" bIns="381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chemeClr val="tx1"/>
                </a:solidFill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DCC33531-72D7-4F44-ACA4-F406DD14D48B}"/>
                </a:ext>
              </a:extLst>
            </p:cNvPr>
            <p:cNvSpPr txBox="1"/>
            <p:nvPr/>
          </p:nvSpPr>
          <p:spPr>
            <a:xfrm>
              <a:off x="11708375" y="4421737"/>
              <a:ext cx="2393507" cy="757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Snapshots</a:t>
              </a:r>
            </a:p>
            <a:p>
              <a:pPr algn="ctr"/>
              <a:r>
                <a:rPr lang="en-US" sz="1167"/>
                <a:t>AMIs:</a:t>
              </a:r>
            </a:p>
            <a:p>
              <a:pPr algn="ctr"/>
              <a:r>
                <a:rPr lang="en-US" sz="1167"/>
                <a:t>Web, App, Database</a:t>
              </a:r>
            </a:p>
          </p:txBody>
        </p:sp>
      </p:grpSp>
      <p:pic>
        <p:nvPicPr>
          <p:cNvPr id="146" name="Graphic 145">
            <a:extLst>
              <a:ext uri="{FF2B5EF4-FFF2-40B4-BE49-F238E27FC236}">
                <a16:creationId xmlns:a16="http://schemas.microsoft.com/office/drawing/2014/main" id="{8AFA6E65-9BAB-44BF-B6BF-94B1E985337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561295" y="2861060"/>
            <a:ext cx="537616" cy="537616"/>
          </a:xfrm>
          <a:prstGeom prst="rect">
            <a:avLst/>
          </a:prstGeom>
        </p:spPr>
      </p:pic>
      <p:grpSp>
        <p:nvGrpSpPr>
          <p:cNvPr id="147" name="Group 146">
            <a:extLst>
              <a:ext uri="{FF2B5EF4-FFF2-40B4-BE49-F238E27FC236}">
                <a16:creationId xmlns:a16="http://schemas.microsoft.com/office/drawing/2014/main" id="{30A80DDA-D61E-4B19-82FE-AC28364533FF}"/>
              </a:ext>
            </a:extLst>
          </p:cNvPr>
          <p:cNvGrpSpPr/>
          <p:nvPr/>
        </p:nvGrpSpPr>
        <p:grpSpPr>
          <a:xfrm>
            <a:off x="6118493" y="5129102"/>
            <a:ext cx="3021452" cy="1648364"/>
            <a:chOff x="10200199" y="7141006"/>
            <a:chExt cx="3021452" cy="987673"/>
          </a:xfrm>
        </p:grpSpPr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12B7EC22-23C6-4F4E-BE5C-B9FE41E212D4}"/>
                </a:ext>
              </a:extLst>
            </p:cNvPr>
            <p:cNvCxnSpPr>
              <a:cxnSpLocks/>
            </p:cNvCxnSpPr>
            <p:nvPr/>
          </p:nvCxnSpPr>
          <p:spPr>
            <a:xfrm>
              <a:off x="10862141" y="7344697"/>
              <a:ext cx="2359510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03EA1264-FF50-4242-B055-08E168CAE969}"/>
                </a:ext>
              </a:extLst>
            </p:cNvPr>
            <p:cNvCxnSpPr>
              <a:cxnSpLocks/>
            </p:cNvCxnSpPr>
            <p:nvPr/>
          </p:nvCxnSpPr>
          <p:spPr>
            <a:xfrm>
              <a:off x="10859766" y="7593610"/>
              <a:ext cx="2359510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50" name="Picture 149" descr="Deck_Fire.png">
              <a:extLst>
                <a:ext uri="{FF2B5EF4-FFF2-40B4-BE49-F238E27FC236}">
                  <a16:creationId xmlns:a16="http://schemas.microsoft.com/office/drawing/2014/main" id="{4FCBD244-08D9-4587-AC81-B486DF60E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00199" y="7248423"/>
              <a:ext cx="729688" cy="640080"/>
            </a:xfrm>
            <a:prstGeom prst="rect">
              <a:avLst/>
            </a:prstGeom>
          </p:spPr>
        </p:pic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3E26F333-2644-4227-85F7-925019E6AA17}"/>
                </a:ext>
              </a:extLst>
            </p:cNvPr>
            <p:cNvSpPr txBox="1"/>
            <p:nvPr/>
          </p:nvSpPr>
          <p:spPr>
            <a:xfrm>
              <a:off x="11168393" y="7406174"/>
              <a:ext cx="14657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Amazon Ember" charset="0"/>
                  <a:ea typeface="Amazon Ember" charset="0"/>
                  <a:cs typeface="Amazon Ember" charset="0"/>
                </a:rPr>
                <a:t>Data loss (RPO)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F1221A94-FCB8-432F-A342-4CDFEF1B318E}"/>
                </a:ext>
              </a:extLst>
            </p:cNvPr>
            <p:cNvSpPr txBox="1"/>
            <p:nvPr/>
          </p:nvSpPr>
          <p:spPr>
            <a:xfrm>
              <a:off x="10964490" y="7170304"/>
              <a:ext cx="1829124" cy="165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Amazon Ember" charset="0"/>
                  <a:ea typeface="Amazon Ember" charset="0"/>
                  <a:cs typeface="Amazon Ember" charset="0"/>
                </a:rPr>
                <a:t>Down time (RTO)</a:t>
              </a: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95357B18-B53F-48A1-9D6E-3ECCD8DA1FE0}"/>
                </a:ext>
              </a:extLst>
            </p:cNvPr>
            <p:cNvSpPr/>
            <p:nvPr/>
          </p:nvSpPr>
          <p:spPr bwMode="auto">
            <a:xfrm>
              <a:off x="10234802" y="7141006"/>
              <a:ext cx="2984474" cy="987673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4" name="Oval 153">
            <a:extLst>
              <a:ext uri="{FF2B5EF4-FFF2-40B4-BE49-F238E27FC236}">
                <a16:creationId xmlns:a16="http://schemas.microsoft.com/office/drawing/2014/main" id="{4A1D6C0F-CE45-4B69-9E3B-88723A381B6B}"/>
              </a:ext>
            </a:extLst>
          </p:cNvPr>
          <p:cNvSpPr>
            <a:spLocks noChangeAspect="1"/>
          </p:cNvSpPr>
          <p:nvPr/>
        </p:nvSpPr>
        <p:spPr>
          <a:xfrm>
            <a:off x="7753471" y="5402617"/>
            <a:ext cx="226935" cy="2286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864A7277-E3C0-4BD9-8256-DB35A7B12FC0}"/>
              </a:ext>
            </a:extLst>
          </p:cNvPr>
          <p:cNvSpPr>
            <a:spLocks noChangeAspect="1"/>
          </p:cNvSpPr>
          <p:nvPr/>
        </p:nvSpPr>
        <p:spPr>
          <a:xfrm>
            <a:off x="7754229" y="5781910"/>
            <a:ext cx="226935" cy="2286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AE904985-54E5-4EF3-A0EB-D62B55EFD6FE}"/>
              </a:ext>
            </a:extLst>
          </p:cNvPr>
          <p:cNvCxnSpPr>
            <a:cxnSpLocks/>
          </p:cNvCxnSpPr>
          <p:nvPr/>
        </p:nvCxnSpPr>
        <p:spPr>
          <a:xfrm>
            <a:off x="6773150" y="6232955"/>
            <a:ext cx="2359510" cy="0"/>
          </a:xfrm>
          <a:prstGeom prst="straightConnector1">
            <a:avLst/>
          </a:prstGeom>
          <a:ln w="38100">
            <a:solidFill>
              <a:schemeClr val="accent5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944E55FD-C609-4B80-85F8-321123FA035B}"/>
              </a:ext>
            </a:extLst>
          </p:cNvPr>
          <p:cNvCxnSpPr>
            <a:cxnSpLocks/>
          </p:cNvCxnSpPr>
          <p:nvPr/>
        </p:nvCxnSpPr>
        <p:spPr>
          <a:xfrm>
            <a:off x="6764274" y="6552409"/>
            <a:ext cx="2359510" cy="0"/>
          </a:xfrm>
          <a:prstGeom prst="straightConnector1">
            <a:avLst/>
          </a:prstGeom>
          <a:ln w="38100">
            <a:solidFill>
              <a:schemeClr val="accent5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Oval 158">
            <a:extLst>
              <a:ext uri="{FF2B5EF4-FFF2-40B4-BE49-F238E27FC236}">
                <a16:creationId xmlns:a16="http://schemas.microsoft.com/office/drawing/2014/main" id="{CB1A7821-23EB-44F1-A751-8E5A67A06B9C}"/>
              </a:ext>
            </a:extLst>
          </p:cNvPr>
          <p:cNvSpPr>
            <a:spLocks noChangeAspect="1"/>
          </p:cNvSpPr>
          <p:nvPr/>
        </p:nvSpPr>
        <p:spPr>
          <a:xfrm>
            <a:off x="7753973" y="6481759"/>
            <a:ext cx="226935" cy="2286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C37E082-058A-4D2E-9662-AF0A45F4AF2A}"/>
              </a:ext>
            </a:extLst>
          </p:cNvPr>
          <p:cNvSpPr txBox="1"/>
          <p:nvPr/>
        </p:nvSpPr>
        <p:spPr>
          <a:xfrm>
            <a:off x="7134565" y="6276008"/>
            <a:ext cx="1465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latin typeface="Amazon Ember" charset="0"/>
                <a:ea typeface="Amazon Ember" charset="0"/>
                <a:cs typeface="Amazon Ember" charset="0"/>
              </a:rPr>
              <a:t>Complexity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71C8B95C-5527-462F-BA4B-4432FE5A9506}"/>
              </a:ext>
            </a:extLst>
          </p:cNvPr>
          <p:cNvSpPr txBox="1"/>
          <p:nvPr/>
        </p:nvSpPr>
        <p:spPr>
          <a:xfrm>
            <a:off x="5533864" y="565783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LOW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176D04AE-BEB8-474C-A581-ADAA5404AE72}"/>
              </a:ext>
            </a:extLst>
          </p:cNvPr>
          <p:cNvSpPr txBox="1"/>
          <p:nvPr/>
        </p:nvSpPr>
        <p:spPr>
          <a:xfrm>
            <a:off x="9080761" y="5629756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HIGH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F0B44D7-78C5-4611-84AB-75F6B92FA709}"/>
              </a:ext>
            </a:extLst>
          </p:cNvPr>
          <p:cNvGrpSpPr/>
          <p:nvPr/>
        </p:nvGrpSpPr>
        <p:grpSpPr>
          <a:xfrm>
            <a:off x="842057" y="2401466"/>
            <a:ext cx="768825" cy="768825"/>
            <a:chOff x="2248123" y="2588660"/>
            <a:chExt cx="922590" cy="922590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id="{12112CF7-706D-461F-9D6F-34A18A7E5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48123" y="2588660"/>
              <a:ext cx="922590" cy="922590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DB9979B-8BF5-40A4-A899-A18C0A4D2B59}"/>
                </a:ext>
              </a:extLst>
            </p:cNvPr>
            <p:cNvSpPr txBox="1"/>
            <p:nvPr/>
          </p:nvSpPr>
          <p:spPr>
            <a:xfrm>
              <a:off x="2340729" y="2799600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Web 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A749B72-88EA-4580-A3E9-34A0DD088A2F}"/>
              </a:ext>
            </a:extLst>
          </p:cNvPr>
          <p:cNvGrpSpPr/>
          <p:nvPr/>
        </p:nvGrpSpPr>
        <p:grpSpPr>
          <a:xfrm>
            <a:off x="2511877" y="2451707"/>
            <a:ext cx="768825" cy="768825"/>
            <a:chOff x="2248123" y="2588660"/>
            <a:chExt cx="922590" cy="922590"/>
          </a:xfrm>
        </p:grpSpPr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id="{BEA9CACF-A593-4619-99E6-DA09D4C6F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48123" y="2588660"/>
              <a:ext cx="922590" cy="922590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E06BA5C-444A-4A96-A180-7E59D4233667}"/>
                </a:ext>
              </a:extLst>
            </p:cNvPr>
            <p:cNvSpPr txBox="1"/>
            <p:nvPr/>
          </p:nvSpPr>
          <p:spPr>
            <a:xfrm>
              <a:off x="2340729" y="2799600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Web </a:t>
              </a: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DD6FA33C-875D-4857-8F5C-4CB8321F5AFE}"/>
              </a:ext>
            </a:extLst>
          </p:cNvPr>
          <p:cNvSpPr txBox="1"/>
          <p:nvPr/>
        </p:nvSpPr>
        <p:spPr>
          <a:xfrm>
            <a:off x="962852" y="2140920"/>
            <a:ext cx="418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AZ1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3F32F56-952B-4D5F-928E-7A611C01076F}"/>
              </a:ext>
            </a:extLst>
          </p:cNvPr>
          <p:cNvSpPr txBox="1"/>
          <p:nvPr/>
        </p:nvSpPr>
        <p:spPr>
          <a:xfrm>
            <a:off x="1852027" y="2123778"/>
            <a:ext cx="418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AZ2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A994A4A-E5DD-4057-B6C0-5D7723E51C71}"/>
              </a:ext>
            </a:extLst>
          </p:cNvPr>
          <p:cNvSpPr txBox="1"/>
          <p:nvPr/>
        </p:nvSpPr>
        <p:spPr>
          <a:xfrm>
            <a:off x="2643614" y="2136410"/>
            <a:ext cx="418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AZ3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986352B-0B00-45D4-A095-41913F023050}"/>
              </a:ext>
            </a:extLst>
          </p:cNvPr>
          <p:cNvGrpSpPr/>
          <p:nvPr/>
        </p:nvGrpSpPr>
        <p:grpSpPr>
          <a:xfrm>
            <a:off x="8026505" y="2402203"/>
            <a:ext cx="768825" cy="768825"/>
            <a:chOff x="2248123" y="2588660"/>
            <a:chExt cx="922590" cy="922590"/>
          </a:xfrm>
        </p:grpSpPr>
        <p:pic>
          <p:nvPicPr>
            <p:cNvPr id="94" name="Graphic 93">
              <a:extLst>
                <a:ext uri="{FF2B5EF4-FFF2-40B4-BE49-F238E27FC236}">
                  <a16:creationId xmlns:a16="http://schemas.microsoft.com/office/drawing/2014/main" id="{C1E77318-58CA-4DEA-829E-45DDB0E98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48123" y="2588660"/>
              <a:ext cx="922590" cy="922590"/>
            </a:xfrm>
            <a:prstGeom prst="rect">
              <a:avLst/>
            </a:prstGeom>
          </p:spPr>
        </p:pic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9642136-BC74-4A61-9B2A-833D9F62F2B9}"/>
                </a:ext>
              </a:extLst>
            </p:cNvPr>
            <p:cNvSpPr txBox="1"/>
            <p:nvPr/>
          </p:nvSpPr>
          <p:spPr>
            <a:xfrm>
              <a:off x="2340729" y="2799600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Web 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A4F8BFD-C4F1-4826-8C02-D45CF8E9FE28}"/>
              </a:ext>
            </a:extLst>
          </p:cNvPr>
          <p:cNvGrpSpPr/>
          <p:nvPr/>
        </p:nvGrpSpPr>
        <p:grpSpPr>
          <a:xfrm>
            <a:off x="7182305" y="3241459"/>
            <a:ext cx="755537" cy="755537"/>
            <a:chOff x="2068779" y="4092725"/>
            <a:chExt cx="906644" cy="906644"/>
          </a:xfrm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id="{DA45CC92-B894-423B-825A-4525ACCC0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68779" y="4092725"/>
              <a:ext cx="906644" cy="906644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21A3F2FE-5873-44F7-BA2B-5C1991DEEC47}"/>
                </a:ext>
              </a:extLst>
            </p:cNvPr>
            <p:cNvSpPr txBox="1"/>
            <p:nvPr/>
          </p:nvSpPr>
          <p:spPr>
            <a:xfrm>
              <a:off x="2153716" y="4292553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App1 </a:t>
              </a:r>
            </a:p>
          </p:txBody>
        </p:sp>
      </p:grpSp>
      <p:pic>
        <p:nvPicPr>
          <p:cNvPr id="122" name="Graphic 121">
            <a:extLst>
              <a:ext uri="{FF2B5EF4-FFF2-40B4-BE49-F238E27FC236}">
                <a16:creationId xmlns:a16="http://schemas.microsoft.com/office/drawing/2014/main" id="{1343C27E-B5EA-4372-8ABC-3AA1265354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24390" y="3244094"/>
            <a:ext cx="755537" cy="755537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5B8E9944-CB51-4580-AB0E-7D6722CB70D4}"/>
              </a:ext>
            </a:extLst>
          </p:cNvPr>
          <p:cNvSpPr txBox="1"/>
          <p:nvPr/>
        </p:nvSpPr>
        <p:spPr>
          <a:xfrm>
            <a:off x="8095172" y="3410617"/>
            <a:ext cx="614481" cy="4515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67"/>
              <a:t>App2</a:t>
            </a:r>
          </a:p>
          <a:p>
            <a:pPr algn="ctr"/>
            <a:endParaRPr lang="en-US" sz="1167"/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D686FDF5-6A15-48AA-873C-F366BAA8D3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55894" y="3258083"/>
            <a:ext cx="755537" cy="755537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30405952-4878-4672-8716-4C73D5C7756B}"/>
              </a:ext>
            </a:extLst>
          </p:cNvPr>
          <p:cNvSpPr txBox="1"/>
          <p:nvPr/>
        </p:nvSpPr>
        <p:spPr>
          <a:xfrm>
            <a:off x="8926675" y="3424606"/>
            <a:ext cx="614481" cy="2719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67"/>
              <a:t>App3 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B8540F2F-A442-4845-9876-06803CE3B148}"/>
              </a:ext>
            </a:extLst>
          </p:cNvPr>
          <p:cNvGrpSpPr/>
          <p:nvPr/>
        </p:nvGrpSpPr>
        <p:grpSpPr>
          <a:xfrm>
            <a:off x="8872502" y="2402203"/>
            <a:ext cx="768825" cy="768825"/>
            <a:chOff x="2248123" y="2588660"/>
            <a:chExt cx="922590" cy="922590"/>
          </a:xfrm>
        </p:grpSpPr>
        <p:pic>
          <p:nvPicPr>
            <p:cNvPr id="164" name="Graphic 163">
              <a:extLst>
                <a:ext uri="{FF2B5EF4-FFF2-40B4-BE49-F238E27FC236}">
                  <a16:creationId xmlns:a16="http://schemas.microsoft.com/office/drawing/2014/main" id="{6FD1B068-B522-45FB-B011-2B1CEFBF3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48123" y="2588660"/>
              <a:ext cx="922590" cy="922590"/>
            </a:xfrm>
            <a:prstGeom prst="rect">
              <a:avLst/>
            </a:prstGeom>
          </p:spPr>
        </p:pic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525F789D-237B-486F-AC74-D6D0F408978E}"/>
                </a:ext>
              </a:extLst>
            </p:cNvPr>
            <p:cNvSpPr txBox="1"/>
            <p:nvPr/>
          </p:nvSpPr>
          <p:spPr>
            <a:xfrm>
              <a:off x="2340729" y="2799600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Web 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53D603CE-5B8F-4AD7-83E9-D22A3919BDB7}"/>
              </a:ext>
            </a:extLst>
          </p:cNvPr>
          <p:cNvGrpSpPr/>
          <p:nvPr/>
        </p:nvGrpSpPr>
        <p:grpSpPr>
          <a:xfrm>
            <a:off x="7175660" y="2419752"/>
            <a:ext cx="768825" cy="768825"/>
            <a:chOff x="2248123" y="2588660"/>
            <a:chExt cx="922590" cy="922590"/>
          </a:xfrm>
        </p:grpSpPr>
        <p:pic>
          <p:nvPicPr>
            <p:cNvPr id="167" name="Graphic 166">
              <a:extLst>
                <a:ext uri="{FF2B5EF4-FFF2-40B4-BE49-F238E27FC236}">
                  <a16:creationId xmlns:a16="http://schemas.microsoft.com/office/drawing/2014/main" id="{DF239CB9-CEC8-466C-B887-574483897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48123" y="2588660"/>
              <a:ext cx="922590" cy="922590"/>
            </a:xfrm>
            <a:prstGeom prst="rect">
              <a:avLst/>
            </a:prstGeom>
          </p:spPr>
        </p:pic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2DC4EBE-55A7-4F26-B21E-811BEF4424BD}"/>
                </a:ext>
              </a:extLst>
            </p:cNvPr>
            <p:cNvSpPr txBox="1"/>
            <p:nvPr/>
          </p:nvSpPr>
          <p:spPr>
            <a:xfrm>
              <a:off x="2340729" y="2799600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Web </a:t>
              </a: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98F764BA-7456-48FB-A67F-9F7126E84844}"/>
              </a:ext>
            </a:extLst>
          </p:cNvPr>
          <p:cNvSpPr txBox="1"/>
          <p:nvPr/>
        </p:nvSpPr>
        <p:spPr>
          <a:xfrm>
            <a:off x="7312390" y="2114822"/>
            <a:ext cx="418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AZ1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9A1FB43-4CB0-488D-AED1-12AB95887A81}"/>
              </a:ext>
            </a:extLst>
          </p:cNvPr>
          <p:cNvSpPr txBox="1"/>
          <p:nvPr/>
        </p:nvSpPr>
        <p:spPr>
          <a:xfrm>
            <a:off x="8201565" y="2097680"/>
            <a:ext cx="418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AZ2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1997EB6E-D4A0-473E-97F1-25582AF336CF}"/>
              </a:ext>
            </a:extLst>
          </p:cNvPr>
          <p:cNvSpPr txBox="1"/>
          <p:nvPr/>
        </p:nvSpPr>
        <p:spPr>
          <a:xfrm>
            <a:off x="8993152" y="2110312"/>
            <a:ext cx="418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AZ3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0009028-496D-4D9D-8ED0-6A9D5C46B1D0}"/>
              </a:ext>
            </a:extLst>
          </p:cNvPr>
          <p:cNvCxnSpPr>
            <a:cxnSpLocks/>
            <a:endCxn id="124" idx="3"/>
          </p:cNvCxnSpPr>
          <p:nvPr/>
        </p:nvCxnSpPr>
        <p:spPr>
          <a:xfrm flipH="1">
            <a:off x="9611431" y="3635852"/>
            <a:ext cx="435511" cy="0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F007FAEF-3C1D-40DE-B6A6-29C6F52CB238}"/>
              </a:ext>
            </a:extLst>
          </p:cNvPr>
          <p:cNvCxnSpPr>
            <a:cxnSpLocks/>
          </p:cNvCxnSpPr>
          <p:nvPr/>
        </p:nvCxnSpPr>
        <p:spPr>
          <a:xfrm flipH="1">
            <a:off x="9611431" y="2936770"/>
            <a:ext cx="435511" cy="0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56439E2C-BF29-468A-837E-6E052A57915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6480" y="1633784"/>
            <a:ext cx="3066358" cy="377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717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Box 204">
            <a:extLst>
              <a:ext uri="{FF2B5EF4-FFF2-40B4-BE49-F238E27FC236}">
                <a16:creationId xmlns:a16="http://schemas.microsoft.com/office/drawing/2014/main" id="{D198E9E7-AA13-4B9C-8F27-4C9D8218140E}"/>
              </a:ext>
            </a:extLst>
          </p:cNvPr>
          <p:cNvSpPr txBox="1"/>
          <p:nvPr/>
        </p:nvSpPr>
        <p:spPr>
          <a:xfrm>
            <a:off x="7413662" y="6082216"/>
            <a:ext cx="1465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latin typeface="Amazon Ember" charset="0"/>
                <a:ea typeface="Amazon Ember" charset="0"/>
                <a:cs typeface="Amazon Ember" charset="0"/>
              </a:rPr>
              <a:t>Cost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E5BFB143-8CF2-4D9B-9630-23500C8DD82B}"/>
              </a:ext>
            </a:extLst>
          </p:cNvPr>
          <p:cNvSpPr txBox="1"/>
          <p:nvPr/>
        </p:nvSpPr>
        <p:spPr>
          <a:xfrm>
            <a:off x="7386974" y="6406702"/>
            <a:ext cx="1465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latin typeface="Amazon Ember" charset="0"/>
                <a:ea typeface="Amazon Ember" charset="0"/>
                <a:cs typeface="Amazon Ember" charset="0"/>
              </a:rPr>
              <a:t>Complexity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3595FFD1-BC2F-4740-B1BB-B563958786F3}"/>
              </a:ext>
            </a:extLst>
          </p:cNvPr>
          <p:cNvCxnSpPr>
            <a:cxnSpLocks/>
          </p:cNvCxnSpPr>
          <p:nvPr/>
        </p:nvCxnSpPr>
        <p:spPr>
          <a:xfrm flipV="1">
            <a:off x="5169669" y="3470150"/>
            <a:ext cx="4892040" cy="0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itle 1">
            <a:extLst>
              <a:ext uri="{FF2B5EF4-FFF2-40B4-BE49-F238E27FC236}">
                <a16:creationId xmlns:a16="http://schemas.microsoft.com/office/drawing/2014/main" id="{01E70BE9-F1CB-4B52-9386-7DFF23DD1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87" y="289378"/>
            <a:ext cx="11655840" cy="899665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Pattern: Warm Standby (Before DR)</a:t>
            </a:r>
          </a:p>
        </p:txBody>
      </p:sp>
      <p:cxnSp>
        <p:nvCxnSpPr>
          <p:cNvPr id="139" name="Straight Arrow Connector 28">
            <a:extLst>
              <a:ext uri="{FF2B5EF4-FFF2-40B4-BE49-F238E27FC236}">
                <a16:creationId xmlns:a16="http://schemas.microsoft.com/office/drawing/2014/main" id="{8000FFA4-0E9A-4FEA-980A-8DD94DAA11F2}"/>
              </a:ext>
            </a:extLst>
          </p:cNvPr>
          <p:cNvCxnSpPr>
            <a:cxnSpLocks/>
            <a:endCxn id="178" idx="1"/>
          </p:cNvCxnSpPr>
          <p:nvPr/>
        </p:nvCxnSpPr>
        <p:spPr>
          <a:xfrm flipV="1">
            <a:off x="2931539" y="1222771"/>
            <a:ext cx="2943835" cy="374273"/>
          </a:xfrm>
          <a:prstGeom prst="bentConnector3">
            <a:avLst>
              <a:gd name="adj1" fmla="val 47"/>
            </a:avLst>
          </a:prstGeom>
          <a:ln w="38100">
            <a:solidFill>
              <a:schemeClr val="accent1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Graphic 139">
            <a:extLst>
              <a:ext uri="{FF2B5EF4-FFF2-40B4-BE49-F238E27FC236}">
                <a16:creationId xmlns:a16="http://schemas.microsoft.com/office/drawing/2014/main" id="{2D98D071-36D7-429E-9D59-3CC1971544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97276" y="1622617"/>
            <a:ext cx="368764" cy="381000"/>
          </a:xfrm>
          <a:prstGeom prst="rect">
            <a:avLst/>
          </a:prstGeom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1AAB40F6-698A-4614-90F9-D07707682EC2}"/>
              </a:ext>
            </a:extLst>
          </p:cNvPr>
          <p:cNvSpPr/>
          <p:nvPr/>
        </p:nvSpPr>
        <p:spPr>
          <a:xfrm>
            <a:off x="6883649" y="1609248"/>
            <a:ext cx="4880851" cy="3425207"/>
          </a:xfrm>
          <a:prstGeom prst="rect">
            <a:avLst/>
          </a:prstGeom>
          <a:noFill/>
          <a:ln w="127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1000" tIns="76200" rIns="76200" bIns="38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500">
                <a:solidFill>
                  <a:schemeClr val="tx1"/>
                </a:solidFill>
              </a:rPr>
              <a:t> US-WEST-2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C3BE334-7937-4A5C-8DDA-8C681A263DED}"/>
              </a:ext>
            </a:extLst>
          </p:cNvPr>
          <p:cNvGrpSpPr/>
          <p:nvPr/>
        </p:nvGrpSpPr>
        <p:grpSpPr>
          <a:xfrm>
            <a:off x="7931709" y="2221744"/>
            <a:ext cx="768825" cy="768825"/>
            <a:chOff x="2248123" y="2588660"/>
            <a:chExt cx="922590" cy="922590"/>
          </a:xfrm>
          <a:solidFill>
            <a:schemeClr val="bg1">
              <a:lumMod val="50000"/>
            </a:schemeClr>
          </a:solidFill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id="{BEDD0866-F88D-4FC2-930A-1E55D6768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48123" y="2588660"/>
              <a:ext cx="922590" cy="922590"/>
            </a:xfrm>
            <a:prstGeom prst="rect">
              <a:avLst/>
            </a:prstGeom>
          </p:spPr>
        </p:pic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0FADFD-AEEB-47F7-BBFE-B17673C88ED0}"/>
                </a:ext>
              </a:extLst>
            </p:cNvPr>
            <p:cNvSpPr txBox="1"/>
            <p:nvPr/>
          </p:nvSpPr>
          <p:spPr>
            <a:xfrm>
              <a:off x="2340729" y="2799600"/>
              <a:ext cx="737377" cy="32632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Web 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7381ACE0-43B5-414C-BF2C-DE88EC5FFFDB}"/>
              </a:ext>
            </a:extLst>
          </p:cNvPr>
          <p:cNvGrpSpPr/>
          <p:nvPr/>
        </p:nvGrpSpPr>
        <p:grpSpPr>
          <a:xfrm>
            <a:off x="832768" y="3097952"/>
            <a:ext cx="755537" cy="755537"/>
            <a:chOff x="2068779" y="4092725"/>
            <a:chExt cx="906644" cy="906644"/>
          </a:xfrm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id="{8C2A2537-61E9-419E-9EBC-ED85F65EB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68779" y="4092725"/>
              <a:ext cx="906644" cy="906644"/>
            </a:xfrm>
            <a:prstGeom prst="rect">
              <a:avLst/>
            </a:prstGeom>
          </p:spPr>
        </p:pic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EFD7EA32-9CAF-4CD1-9236-F8D241C0F89C}"/>
                </a:ext>
              </a:extLst>
            </p:cNvPr>
            <p:cNvSpPr txBox="1"/>
            <p:nvPr/>
          </p:nvSpPr>
          <p:spPr>
            <a:xfrm>
              <a:off x="2153716" y="4292553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App1 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5AA196FE-2279-402A-9F98-B796772C8350}"/>
              </a:ext>
            </a:extLst>
          </p:cNvPr>
          <p:cNvGrpSpPr/>
          <p:nvPr/>
        </p:nvGrpSpPr>
        <p:grpSpPr>
          <a:xfrm>
            <a:off x="1180407" y="3896809"/>
            <a:ext cx="1469166" cy="767292"/>
            <a:chOff x="2080773" y="5218554"/>
            <a:chExt cx="1652075" cy="931451"/>
          </a:xfrm>
        </p:grpSpPr>
        <p:pic>
          <p:nvPicPr>
            <p:cNvPr id="149" name="Graphic 148">
              <a:extLst>
                <a:ext uri="{FF2B5EF4-FFF2-40B4-BE49-F238E27FC236}">
                  <a16:creationId xmlns:a16="http://schemas.microsoft.com/office/drawing/2014/main" id="{13271132-AB67-4226-A44B-1E277A645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80773" y="5218554"/>
              <a:ext cx="1652075" cy="931451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23FDC131-B728-4FD7-A72C-BB1213736CDB}"/>
                </a:ext>
              </a:extLst>
            </p:cNvPr>
            <p:cNvSpPr txBox="1"/>
            <p:nvPr/>
          </p:nvSpPr>
          <p:spPr>
            <a:xfrm>
              <a:off x="2296252" y="5389981"/>
              <a:ext cx="1000837" cy="5481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67"/>
                <a:t>Database Master</a:t>
              </a:r>
            </a:p>
          </p:txBody>
        </p:sp>
      </p:grpSp>
      <p:pic>
        <p:nvPicPr>
          <p:cNvPr id="151" name="Graphic 150">
            <a:extLst>
              <a:ext uri="{FF2B5EF4-FFF2-40B4-BE49-F238E27FC236}">
                <a16:creationId xmlns:a16="http://schemas.microsoft.com/office/drawing/2014/main" id="{A9BDA5C5-B933-46E8-A3CC-B2DE09F88B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088" y="1627518"/>
            <a:ext cx="381000" cy="381000"/>
          </a:xfrm>
          <a:prstGeom prst="rect">
            <a:avLst/>
          </a:prstGeom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92A667B7-3988-4E87-B83C-1B886AEC060A}"/>
              </a:ext>
            </a:extLst>
          </p:cNvPr>
          <p:cNvSpPr/>
          <p:nvPr/>
        </p:nvSpPr>
        <p:spPr>
          <a:xfrm>
            <a:off x="418722" y="1609248"/>
            <a:ext cx="4909286" cy="3425207"/>
          </a:xfrm>
          <a:prstGeom prst="rect">
            <a:avLst/>
          </a:prstGeom>
          <a:noFill/>
          <a:ln w="127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1000" tIns="76200" rIns="76200" bIns="38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500">
                <a:solidFill>
                  <a:schemeClr val="tx1"/>
                </a:solidFill>
              </a:rPr>
              <a:t> US-EAST-1</a:t>
            </a:r>
          </a:p>
        </p:txBody>
      </p:sp>
      <p:pic>
        <p:nvPicPr>
          <p:cNvPr id="153" name="Graphic 152">
            <a:extLst>
              <a:ext uri="{FF2B5EF4-FFF2-40B4-BE49-F238E27FC236}">
                <a16:creationId xmlns:a16="http://schemas.microsoft.com/office/drawing/2014/main" id="{F8C375EF-CBAF-45F0-AF0E-1878F87759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74853" y="3100587"/>
            <a:ext cx="755537" cy="755537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DC1E5CAF-8CB2-4BC5-8631-8224FDFC50BA}"/>
              </a:ext>
            </a:extLst>
          </p:cNvPr>
          <p:cNvSpPr txBox="1"/>
          <p:nvPr/>
        </p:nvSpPr>
        <p:spPr>
          <a:xfrm>
            <a:off x="1745635" y="3267110"/>
            <a:ext cx="614481" cy="4515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67"/>
              <a:t>App2</a:t>
            </a:r>
          </a:p>
          <a:p>
            <a:pPr algn="ctr"/>
            <a:endParaRPr lang="en-US" sz="1167"/>
          </a:p>
        </p:txBody>
      </p:sp>
      <p:pic>
        <p:nvPicPr>
          <p:cNvPr id="155" name="Graphic 154">
            <a:extLst>
              <a:ext uri="{FF2B5EF4-FFF2-40B4-BE49-F238E27FC236}">
                <a16:creationId xmlns:a16="http://schemas.microsoft.com/office/drawing/2014/main" id="{D9186E4A-215C-4A16-8257-20953D7929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06357" y="3114576"/>
            <a:ext cx="755537" cy="755537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EDE5019A-97E8-466A-91B8-5C0134FB797A}"/>
              </a:ext>
            </a:extLst>
          </p:cNvPr>
          <p:cNvSpPr txBox="1"/>
          <p:nvPr/>
        </p:nvSpPr>
        <p:spPr>
          <a:xfrm>
            <a:off x="2577138" y="3281099"/>
            <a:ext cx="614481" cy="2719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67"/>
              <a:t>App3 </a:t>
            </a: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EEE490D-5D76-4762-AB21-8C584DBC5013}"/>
              </a:ext>
            </a:extLst>
          </p:cNvPr>
          <p:cNvGrpSpPr/>
          <p:nvPr/>
        </p:nvGrpSpPr>
        <p:grpSpPr>
          <a:xfrm>
            <a:off x="7089721" y="3097199"/>
            <a:ext cx="755537" cy="755537"/>
            <a:chOff x="2068779" y="4092725"/>
            <a:chExt cx="906644" cy="906644"/>
          </a:xfrm>
        </p:grpSpPr>
        <p:pic>
          <p:nvPicPr>
            <p:cNvPr id="161" name="Graphic 160">
              <a:extLst>
                <a:ext uri="{FF2B5EF4-FFF2-40B4-BE49-F238E27FC236}">
                  <a16:creationId xmlns:a16="http://schemas.microsoft.com/office/drawing/2014/main" id="{401207EF-FFC5-4C4D-B44E-821436DDD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68779" y="4092725"/>
              <a:ext cx="906644" cy="906644"/>
            </a:xfrm>
            <a:prstGeom prst="rect">
              <a:avLst/>
            </a:prstGeom>
          </p:spPr>
        </p:pic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DAC33B0-3FFA-49FB-AFA2-AC7493B3B222}"/>
                </a:ext>
              </a:extLst>
            </p:cNvPr>
            <p:cNvSpPr txBox="1"/>
            <p:nvPr/>
          </p:nvSpPr>
          <p:spPr>
            <a:xfrm>
              <a:off x="2153716" y="4292553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App1 </a:t>
              </a: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449E5ED7-8C44-42B5-9D93-7483686757C8}"/>
              </a:ext>
            </a:extLst>
          </p:cNvPr>
          <p:cNvGrpSpPr/>
          <p:nvPr/>
        </p:nvGrpSpPr>
        <p:grpSpPr>
          <a:xfrm>
            <a:off x="7439891" y="3896056"/>
            <a:ext cx="1466635" cy="767292"/>
            <a:chOff x="2080773" y="5218554"/>
            <a:chExt cx="1652075" cy="931451"/>
          </a:xfrm>
          <a:solidFill>
            <a:srgbClr val="FFFF00"/>
          </a:solidFill>
        </p:grpSpPr>
        <p:pic>
          <p:nvPicPr>
            <p:cNvPr id="164" name="Graphic 163">
              <a:extLst>
                <a:ext uri="{FF2B5EF4-FFF2-40B4-BE49-F238E27FC236}">
                  <a16:creationId xmlns:a16="http://schemas.microsoft.com/office/drawing/2014/main" id="{0F1980DB-3D61-4A66-BC63-64EBA2C5E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080773" y="5218554"/>
              <a:ext cx="1652075" cy="931451"/>
            </a:xfrm>
            <a:prstGeom prst="rect">
              <a:avLst/>
            </a:prstGeom>
          </p:spPr>
        </p:pic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D7737933-259A-45C2-B7E5-80B80C5A2070}"/>
                </a:ext>
              </a:extLst>
            </p:cNvPr>
            <p:cNvSpPr txBox="1"/>
            <p:nvPr/>
          </p:nvSpPr>
          <p:spPr>
            <a:xfrm>
              <a:off x="2296252" y="5389981"/>
              <a:ext cx="1000837" cy="548138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67"/>
                <a:t>Database Replica</a:t>
              </a:r>
            </a:p>
          </p:txBody>
        </p:sp>
      </p:grp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11A0A1C-4EEA-42BA-9CD3-28E5D5AD0C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1806" y="3099833"/>
            <a:ext cx="755537" cy="755537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766D8A58-2589-4B6B-8BC0-EE654DF9E70E}"/>
              </a:ext>
            </a:extLst>
          </p:cNvPr>
          <p:cNvSpPr txBox="1"/>
          <p:nvPr/>
        </p:nvSpPr>
        <p:spPr>
          <a:xfrm>
            <a:off x="8002587" y="3266357"/>
            <a:ext cx="614481" cy="45153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67"/>
              <a:t>App2</a:t>
            </a:r>
          </a:p>
          <a:p>
            <a:pPr algn="ctr"/>
            <a:endParaRPr lang="en-US" sz="1167"/>
          </a:p>
        </p:txBody>
      </p:sp>
      <p:pic>
        <p:nvPicPr>
          <p:cNvPr id="168" name="Graphic 167">
            <a:extLst>
              <a:ext uri="{FF2B5EF4-FFF2-40B4-BE49-F238E27FC236}">
                <a16:creationId xmlns:a16="http://schemas.microsoft.com/office/drawing/2014/main" id="{B77BF1D6-C5F3-4BB5-8B1E-22A5BA71E0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81971" y="3104491"/>
            <a:ext cx="755537" cy="755537"/>
          </a:xfrm>
          <a:prstGeom prst="rect">
            <a:avLst/>
          </a:prstGeom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4722EB5B-0480-4AE4-8466-97F18824551E}"/>
              </a:ext>
            </a:extLst>
          </p:cNvPr>
          <p:cNvSpPr txBox="1"/>
          <p:nvPr/>
        </p:nvSpPr>
        <p:spPr>
          <a:xfrm>
            <a:off x="8834091" y="3280346"/>
            <a:ext cx="614481" cy="27193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67"/>
              <a:t>App3 </a:t>
            </a:r>
          </a:p>
        </p:txBody>
      </p:sp>
      <p:pic>
        <p:nvPicPr>
          <p:cNvPr id="178" name="Graphic 177">
            <a:extLst>
              <a:ext uri="{FF2B5EF4-FFF2-40B4-BE49-F238E27FC236}">
                <a16:creationId xmlns:a16="http://schemas.microsoft.com/office/drawing/2014/main" id="{CCF72284-E74A-4724-A78E-694AF227B5E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5375" y="989739"/>
            <a:ext cx="466064" cy="466064"/>
          </a:xfrm>
          <a:prstGeom prst="rect">
            <a:avLst/>
          </a:prstGeom>
        </p:spPr>
      </p:pic>
      <p:grpSp>
        <p:nvGrpSpPr>
          <p:cNvPr id="180" name="Group 179">
            <a:extLst>
              <a:ext uri="{FF2B5EF4-FFF2-40B4-BE49-F238E27FC236}">
                <a16:creationId xmlns:a16="http://schemas.microsoft.com/office/drawing/2014/main" id="{9766927A-DCCB-4239-A75D-BEAFF9D1286A}"/>
              </a:ext>
            </a:extLst>
          </p:cNvPr>
          <p:cNvGrpSpPr/>
          <p:nvPr/>
        </p:nvGrpSpPr>
        <p:grpSpPr>
          <a:xfrm>
            <a:off x="2630781" y="4270397"/>
            <a:ext cx="4860287" cy="502573"/>
            <a:chOff x="3793163" y="6411447"/>
            <a:chExt cx="4761498" cy="603087"/>
          </a:xfrm>
        </p:grpSpPr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53E1E8EB-EE0F-4F4B-A990-41D0EE2F56F9}"/>
                </a:ext>
              </a:extLst>
            </p:cNvPr>
            <p:cNvCxnSpPr>
              <a:cxnSpLocks/>
            </p:cNvCxnSpPr>
            <p:nvPr/>
          </p:nvCxnSpPr>
          <p:spPr>
            <a:xfrm>
              <a:off x="3793163" y="6420480"/>
              <a:ext cx="4761498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03A3E8C-C16C-4525-98DE-E450CD75F75F}"/>
                </a:ext>
              </a:extLst>
            </p:cNvPr>
            <p:cNvSpPr txBox="1"/>
            <p:nvPr/>
          </p:nvSpPr>
          <p:spPr>
            <a:xfrm>
              <a:off x="4833891" y="6411447"/>
              <a:ext cx="1899473" cy="603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33"/>
                <a:t>Database</a:t>
              </a:r>
            </a:p>
            <a:p>
              <a:pPr algn="ctr"/>
              <a:r>
                <a:rPr lang="en-US" sz="1333"/>
                <a:t>Synchronization</a:t>
              </a:r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E4778DF7-1E75-483F-BFB5-39CE55F65A84}"/>
              </a:ext>
            </a:extLst>
          </p:cNvPr>
          <p:cNvSpPr txBox="1"/>
          <p:nvPr/>
        </p:nvSpPr>
        <p:spPr>
          <a:xfrm>
            <a:off x="5314382" y="3470150"/>
            <a:ext cx="1582894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/>
              <a:t>Snapshots</a:t>
            </a:r>
          </a:p>
          <a:p>
            <a:pPr algn="ctr"/>
            <a:r>
              <a:rPr lang="en-US" sz="1333"/>
              <a:t>Synchronization</a:t>
            </a:r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141597C3-D999-425C-94F6-12C45E474FF7}"/>
              </a:ext>
            </a:extLst>
          </p:cNvPr>
          <p:cNvGrpSpPr/>
          <p:nvPr/>
        </p:nvGrpSpPr>
        <p:grpSpPr>
          <a:xfrm>
            <a:off x="3624162" y="2470331"/>
            <a:ext cx="1597553" cy="1395748"/>
            <a:chOff x="11853103" y="3511249"/>
            <a:chExt cx="1917064" cy="1674898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E3C14AE9-FC1A-4924-A39E-D443015EA672}"/>
                </a:ext>
              </a:extLst>
            </p:cNvPr>
            <p:cNvSpPr/>
            <p:nvPr/>
          </p:nvSpPr>
          <p:spPr>
            <a:xfrm>
              <a:off x="11853103" y="3511249"/>
              <a:ext cx="1836479" cy="1674898"/>
            </a:xfrm>
            <a:prstGeom prst="rect">
              <a:avLst/>
            </a:prstGeom>
            <a:noFill/>
            <a:ln w="12700">
              <a:solidFill>
                <a:srgbClr val="B6BAB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76200" rIns="76200" bIns="381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chemeClr val="tx1"/>
                </a:solidFill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6D80C2A2-3A7F-4CC6-8229-76904730F537}"/>
                </a:ext>
              </a:extLst>
            </p:cNvPr>
            <p:cNvSpPr txBox="1"/>
            <p:nvPr/>
          </p:nvSpPr>
          <p:spPr>
            <a:xfrm>
              <a:off x="11870695" y="4421737"/>
              <a:ext cx="1899472" cy="757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Snapshots</a:t>
              </a:r>
            </a:p>
            <a:p>
              <a:pPr algn="ctr"/>
              <a:r>
                <a:rPr lang="en-US" sz="1167"/>
                <a:t>AMIs:</a:t>
              </a:r>
            </a:p>
            <a:p>
              <a:pPr algn="ctr"/>
              <a:r>
                <a:rPr lang="en-US" sz="1167"/>
                <a:t>Web, App, Database</a:t>
              </a:r>
            </a:p>
          </p:txBody>
        </p:sp>
      </p:grpSp>
      <p:pic>
        <p:nvPicPr>
          <p:cNvPr id="187" name="Graphic 186">
            <a:extLst>
              <a:ext uri="{FF2B5EF4-FFF2-40B4-BE49-F238E27FC236}">
                <a16:creationId xmlns:a16="http://schemas.microsoft.com/office/drawing/2014/main" id="{3AF2FF64-31D5-472E-B087-508C3F12BF4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123113" y="2691455"/>
            <a:ext cx="537616" cy="537616"/>
          </a:xfrm>
          <a:prstGeom prst="rect">
            <a:avLst/>
          </a:prstGeom>
        </p:spPr>
      </p:pic>
      <p:grpSp>
        <p:nvGrpSpPr>
          <p:cNvPr id="188" name="Group 187">
            <a:extLst>
              <a:ext uri="{FF2B5EF4-FFF2-40B4-BE49-F238E27FC236}">
                <a16:creationId xmlns:a16="http://schemas.microsoft.com/office/drawing/2014/main" id="{F07929A8-FD0F-42B1-8B9E-F2DBA7AF21A6}"/>
              </a:ext>
            </a:extLst>
          </p:cNvPr>
          <p:cNvGrpSpPr/>
          <p:nvPr/>
        </p:nvGrpSpPr>
        <p:grpSpPr>
          <a:xfrm>
            <a:off x="10062345" y="2470331"/>
            <a:ext cx="1702153" cy="1395748"/>
            <a:chOff x="11853103" y="3511249"/>
            <a:chExt cx="2042584" cy="1674898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9E52FEC5-AC46-4522-8A4C-30E51A87AB89}"/>
                </a:ext>
              </a:extLst>
            </p:cNvPr>
            <p:cNvSpPr/>
            <p:nvPr/>
          </p:nvSpPr>
          <p:spPr>
            <a:xfrm>
              <a:off x="11853103" y="3511249"/>
              <a:ext cx="1836479" cy="1674898"/>
            </a:xfrm>
            <a:prstGeom prst="rect">
              <a:avLst/>
            </a:prstGeom>
            <a:noFill/>
            <a:ln w="12700">
              <a:solidFill>
                <a:srgbClr val="B6BAB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76200" rIns="76200" bIns="381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chemeClr val="tx1"/>
                </a:solidFill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C33073D5-2997-4353-8D52-8158B9586A1E}"/>
                </a:ext>
              </a:extLst>
            </p:cNvPr>
            <p:cNvSpPr txBox="1"/>
            <p:nvPr/>
          </p:nvSpPr>
          <p:spPr>
            <a:xfrm>
              <a:off x="11870695" y="4421737"/>
              <a:ext cx="2024992" cy="757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Snapshots</a:t>
              </a:r>
            </a:p>
            <a:p>
              <a:pPr algn="ctr"/>
              <a:r>
                <a:rPr lang="en-US" sz="1167"/>
                <a:t>AMIs:</a:t>
              </a:r>
            </a:p>
            <a:p>
              <a:pPr algn="ctr"/>
              <a:r>
                <a:rPr lang="en-US" sz="1167"/>
                <a:t>Web, App, Database</a:t>
              </a:r>
            </a:p>
          </p:txBody>
        </p:sp>
      </p:grpSp>
      <p:pic>
        <p:nvPicPr>
          <p:cNvPr id="191" name="Graphic 190">
            <a:extLst>
              <a:ext uri="{FF2B5EF4-FFF2-40B4-BE49-F238E27FC236}">
                <a16:creationId xmlns:a16="http://schemas.microsoft.com/office/drawing/2014/main" id="{E34B875A-8C57-4A93-881B-0F12AFE42C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561296" y="2691455"/>
            <a:ext cx="537616" cy="537616"/>
          </a:xfrm>
          <a:prstGeom prst="rect">
            <a:avLst/>
          </a:prstGeom>
        </p:spPr>
      </p:pic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A170AD8-96DF-4E50-9A6F-4C4DCC0E224F}"/>
              </a:ext>
            </a:extLst>
          </p:cNvPr>
          <p:cNvGrpSpPr/>
          <p:nvPr/>
        </p:nvGrpSpPr>
        <p:grpSpPr>
          <a:xfrm>
            <a:off x="6352931" y="5188426"/>
            <a:ext cx="3021452" cy="1648364"/>
            <a:chOff x="10200199" y="7141006"/>
            <a:chExt cx="3021452" cy="987673"/>
          </a:xfrm>
        </p:grpSpPr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7BF6D1CE-6A6F-4C0C-938C-8052A3562B57}"/>
                </a:ext>
              </a:extLst>
            </p:cNvPr>
            <p:cNvSpPr txBox="1"/>
            <p:nvPr/>
          </p:nvSpPr>
          <p:spPr>
            <a:xfrm>
              <a:off x="11486953" y="7211305"/>
              <a:ext cx="1332503" cy="165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Amazon Ember" charset="0"/>
                  <a:ea typeface="Amazon Ember" charset="0"/>
                  <a:cs typeface="Amazon Ember" charset="0"/>
                </a:rPr>
                <a:t>Down time (RTO)</a:t>
              </a:r>
            </a:p>
          </p:txBody>
        </p: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3CC40A43-5381-4C6A-A898-864F19A11F39}"/>
                </a:ext>
              </a:extLst>
            </p:cNvPr>
            <p:cNvCxnSpPr>
              <a:cxnSpLocks/>
            </p:cNvCxnSpPr>
            <p:nvPr/>
          </p:nvCxnSpPr>
          <p:spPr>
            <a:xfrm>
              <a:off x="10862141" y="7344697"/>
              <a:ext cx="2359510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FF6651FD-C797-4034-B779-9B6D824B84BF}"/>
                </a:ext>
              </a:extLst>
            </p:cNvPr>
            <p:cNvCxnSpPr>
              <a:cxnSpLocks/>
            </p:cNvCxnSpPr>
            <p:nvPr/>
          </p:nvCxnSpPr>
          <p:spPr>
            <a:xfrm>
              <a:off x="10859766" y="7593610"/>
              <a:ext cx="2359510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5" name="Picture 194" descr="Deck_Fire.png">
              <a:extLst>
                <a:ext uri="{FF2B5EF4-FFF2-40B4-BE49-F238E27FC236}">
                  <a16:creationId xmlns:a16="http://schemas.microsoft.com/office/drawing/2014/main" id="{E05A7063-04AB-4C5E-B045-0255D694C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00199" y="7248423"/>
              <a:ext cx="729688" cy="640080"/>
            </a:xfrm>
            <a:prstGeom prst="rect">
              <a:avLst/>
            </a:prstGeom>
          </p:spPr>
        </p:pic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CAB6F47A-DF07-45F5-B2A3-99E62D2D19B9}"/>
                </a:ext>
              </a:extLst>
            </p:cNvPr>
            <p:cNvSpPr txBox="1"/>
            <p:nvPr/>
          </p:nvSpPr>
          <p:spPr>
            <a:xfrm>
              <a:off x="11163647" y="7425945"/>
              <a:ext cx="14657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Amazon Ember" charset="0"/>
                  <a:ea typeface="Amazon Ember" charset="0"/>
                  <a:cs typeface="Amazon Ember" charset="0"/>
                </a:rPr>
                <a:t>Data loss (RPO)</a:t>
              </a: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6355FB2-B6F5-439C-9BFC-BB65979621AA}"/>
                </a:ext>
              </a:extLst>
            </p:cNvPr>
            <p:cNvSpPr/>
            <p:nvPr/>
          </p:nvSpPr>
          <p:spPr bwMode="auto">
            <a:xfrm>
              <a:off x="10234802" y="7141006"/>
              <a:ext cx="2984474" cy="987673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99" name="Oval 198">
            <a:extLst>
              <a:ext uri="{FF2B5EF4-FFF2-40B4-BE49-F238E27FC236}">
                <a16:creationId xmlns:a16="http://schemas.microsoft.com/office/drawing/2014/main" id="{985B7BDD-B79C-495F-968B-B54E1422F933}"/>
              </a:ext>
            </a:extLst>
          </p:cNvPr>
          <p:cNvSpPr>
            <a:spLocks noChangeAspect="1"/>
          </p:cNvSpPr>
          <p:nvPr/>
        </p:nvSpPr>
        <p:spPr>
          <a:xfrm>
            <a:off x="7510051" y="5431434"/>
            <a:ext cx="226935" cy="2286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80A585F9-C181-4E87-83E5-97704CCA88B1}"/>
              </a:ext>
            </a:extLst>
          </p:cNvPr>
          <p:cNvSpPr>
            <a:spLocks noChangeAspect="1"/>
          </p:cNvSpPr>
          <p:nvPr/>
        </p:nvSpPr>
        <p:spPr>
          <a:xfrm>
            <a:off x="7677705" y="5861446"/>
            <a:ext cx="226935" cy="2286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5B5CFA5E-48B7-4F82-B978-B098D224590A}"/>
              </a:ext>
            </a:extLst>
          </p:cNvPr>
          <p:cNvCxnSpPr>
            <a:cxnSpLocks/>
          </p:cNvCxnSpPr>
          <p:nvPr/>
        </p:nvCxnSpPr>
        <p:spPr>
          <a:xfrm>
            <a:off x="7007588" y="6292279"/>
            <a:ext cx="2359510" cy="0"/>
          </a:xfrm>
          <a:prstGeom prst="straightConnector1">
            <a:avLst/>
          </a:prstGeom>
          <a:ln w="38100">
            <a:solidFill>
              <a:schemeClr val="accent5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2" name="Oval 201">
            <a:extLst>
              <a:ext uri="{FF2B5EF4-FFF2-40B4-BE49-F238E27FC236}">
                <a16:creationId xmlns:a16="http://schemas.microsoft.com/office/drawing/2014/main" id="{9E30BF31-C4A1-4764-A0FD-46AAF887BD77}"/>
              </a:ext>
            </a:extLst>
          </p:cNvPr>
          <p:cNvSpPr>
            <a:spLocks noChangeAspect="1"/>
          </p:cNvSpPr>
          <p:nvPr/>
        </p:nvSpPr>
        <p:spPr>
          <a:xfrm>
            <a:off x="8555196" y="6152529"/>
            <a:ext cx="226935" cy="2286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0DE77496-D875-4958-BE8D-1DD2C3315BA2}"/>
              </a:ext>
            </a:extLst>
          </p:cNvPr>
          <p:cNvCxnSpPr>
            <a:cxnSpLocks/>
          </p:cNvCxnSpPr>
          <p:nvPr/>
        </p:nvCxnSpPr>
        <p:spPr>
          <a:xfrm>
            <a:off x="6998712" y="6611733"/>
            <a:ext cx="2359510" cy="0"/>
          </a:xfrm>
          <a:prstGeom prst="straightConnector1">
            <a:avLst/>
          </a:prstGeom>
          <a:ln w="38100">
            <a:solidFill>
              <a:schemeClr val="accent5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" name="Oval 203">
            <a:extLst>
              <a:ext uri="{FF2B5EF4-FFF2-40B4-BE49-F238E27FC236}">
                <a16:creationId xmlns:a16="http://schemas.microsoft.com/office/drawing/2014/main" id="{E3C8ECE7-DE78-4462-8802-2CAFBA7FEC7B}"/>
              </a:ext>
            </a:extLst>
          </p:cNvPr>
          <p:cNvSpPr>
            <a:spLocks noChangeAspect="1"/>
          </p:cNvSpPr>
          <p:nvPr/>
        </p:nvSpPr>
        <p:spPr>
          <a:xfrm>
            <a:off x="8559941" y="6493750"/>
            <a:ext cx="226935" cy="2286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A6164DE2-A7A7-4E24-A195-01085F75CF42}"/>
              </a:ext>
            </a:extLst>
          </p:cNvPr>
          <p:cNvSpPr txBox="1"/>
          <p:nvPr/>
        </p:nvSpPr>
        <p:spPr>
          <a:xfrm>
            <a:off x="5768302" y="571715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LOW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70B17CDA-EBBA-4D93-B7D1-611C2308B6DB}"/>
              </a:ext>
            </a:extLst>
          </p:cNvPr>
          <p:cNvSpPr txBox="1"/>
          <p:nvPr/>
        </p:nvSpPr>
        <p:spPr>
          <a:xfrm>
            <a:off x="9315199" y="5689080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HIGH</a:t>
            </a:r>
          </a:p>
        </p:txBody>
      </p: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F3D5008-0C5E-42CA-A921-379C6389A02E}"/>
              </a:ext>
            </a:extLst>
          </p:cNvPr>
          <p:cNvGrpSpPr/>
          <p:nvPr/>
        </p:nvGrpSpPr>
        <p:grpSpPr>
          <a:xfrm>
            <a:off x="7058451" y="2232056"/>
            <a:ext cx="768825" cy="768825"/>
            <a:chOff x="2248123" y="2588660"/>
            <a:chExt cx="922590" cy="922590"/>
          </a:xfrm>
        </p:grpSpPr>
        <p:pic>
          <p:nvPicPr>
            <p:cNvPr id="210" name="Graphic 209">
              <a:extLst>
                <a:ext uri="{FF2B5EF4-FFF2-40B4-BE49-F238E27FC236}">
                  <a16:creationId xmlns:a16="http://schemas.microsoft.com/office/drawing/2014/main" id="{89EA846B-8BFF-4FCC-B0FF-7959E8D5E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248123" y="2588660"/>
              <a:ext cx="922590" cy="922590"/>
            </a:xfrm>
            <a:prstGeom prst="rect">
              <a:avLst/>
            </a:prstGeom>
          </p:spPr>
        </p:pic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8D2E3DEE-8E04-457F-8A33-0D9C44CA7A6C}"/>
                </a:ext>
              </a:extLst>
            </p:cNvPr>
            <p:cNvSpPr txBox="1"/>
            <p:nvPr/>
          </p:nvSpPr>
          <p:spPr>
            <a:xfrm>
              <a:off x="2340729" y="2799600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Web </a:t>
              </a:r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DBFFC474-C26C-4BFE-A87A-64F2E161727D}"/>
              </a:ext>
            </a:extLst>
          </p:cNvPr>
          <p:cNvGrpSpPr/>
          <p:nvPr/>
        </p:nvGrpSpPr>
        <p:grpSpPr>
          <a:xfrm>
            <a:off x="8799688" y="2239653"/>
            <a:ext cx="768825" cy="768825"/>
            <a:chOff x="2248123" y="2588660"/>
            <a:chExt cx="922590" cy="922590"/>
          </a:xfrm>
          <a:solidFill>
            <a:schemeClr val="bg1">
              <a:lumMod val="50000"/>
            </a:schemeClr>
          </a:solidFill>
        </p:grpSpPr>
        <p:pic>
          <p:nvPicPr>
            <p:cNvPr id="213" name="Graphic 212">
              <a:extLst>
                <a:ext uri="{FF2B5EF4-FFF2-40B4-BE49-F238E27FC236}">
                  <a16:creationId xmlns:a16="http://schemas.microsoft.com/office/drawing/2014/main" id="{373D32A1-8F8C-46FB-B466-B04EE6214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48123" y="2588660"/>
              <a:ext cx="922590" cy="922590"/>
            </a:xfrm>
            <a:prstGeom prst="rect">
              <a:avLst/>
            </a:prstGeom>
          </p:spPr>
        </p:pic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62225AD2-EB51-46FD-9B70-01183C1974A8}"/>
                </a:ext>
              </a:extLst>
            </p:cNvPr>
            <p:cNvSpPr txBox="1"/>
            <p:nvPr/>
          </p:nvSpPr>
          <p:spPr>
            <a:xfrm>
              <a:off x="2340729" y="2799600"/>
              <a:ext cx="737377" cy="32632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Web </a:t>
              </a:r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69FCB5B2-C7E3-4C5E-A0DB-F839B66DB522}"/>
              </a:ext>
            </a:extLst>
          </p:cNvPr>
          <p:cNvSpPr txBox="1"/>
          <p:nvPr/>
        </p:nvSpPr>
        <p:spPr>
          <a:xfrm>
            <a:off x="7218707" y="2006608"/>
            <a:ext cx="418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AZ1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559D9237-F3FC-4B79-B54F-67E83E644A41}"/>
              </a:ext>
            </a:extLst>
          </p:cNvPr>
          <p:cNvSpPr txBox="1"/>
          <p:nvPr/>
        </p:nvSpPr>
        <p:spPr>
          <a:xfrm>
            <a:off x="8107882" y="1989466"/>
            <a:ext cx="418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AZ2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3D88C734-91D3-411B-8053-BF2D4A4FBE4C}"/>
              </a:ext>
            </a:extLst>
          </p:cNvPr>
          <p:cNvSpPr txBox="1"/>
          <p:nvPr/>
        </p:nvSpPr>
        <p:spPr>
          <a:xfrm>
            <a:off x="8899469" y="2002098"/>
            <a:ext cx="418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AZ3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A218993D-A020-4BB9-8A05-8C5102D647FC}"/>
              </a:ext>
            </a:extLst>
          </p:cNvPr>
          <p:cNvSpPr txBox="1"/>
          <p:nvPr/>
        </p:nvSpPr>
        <p:spPr>
          <a:xfrm>
            <a:off x="976619" y="1989753"/>
            <a:ext cx="4187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AZ1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DE8AE4AD-C108-4744-84B4-96379B853430}"/>
              </a:ext>
            </a:extLst>
          </p:cNvPr>
          <p:cNvSpPr txBox="1"/>
          <p:nvPr/>
        </p:nvSpPr>
        <p:spPr>
          <a:xfrm>
            <a:off x="1865794" y="1972611"/>
            <a:ext cx="4187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AZ2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25308CED-BDAF-46DC-A45A-CED8F1E9F087}"/>
              </a:ext>
            </a:extLst>
          </p:cNvPr>
          <p:cNvSpPr txBox="1"/>
          <p:nvPr/>
        </p:nvSpPr>
        <p:spPr>
          <a:xfrm>
            <a:off x="2657381" y="1985243"/>
            <a:ext cx="4187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AZ3</a:t>
            </a:r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42CBB2C2-DA7C-4091-8734-926836F8D245}"/>
              </a:ext>
            </a:extLst>
          </p:cNvPr>
          <p:cNvGrpSpPr/>
          <p:nvPr/>
        </p:nvGrpSpPr>
        <p:grpSpPr>
          <a:xfrm>
            <a:off x="1635249" y="2270013"/>
            <a:ext cx="768825" cy="768825"/>
            <a:chOff x="2248123" y="2588660"/>
            <a:chExt cx="922590" cy="922590"/>
          </a:xfrm>
        </p:grpSpPr>
        <p:pic>
          <p:nvPicPr>
            <p:cNvPr id="222" name="Graphic 221">
              <a:extLst>
                <a:ext uri="{FF2B5EF4-FFF2-40B4-BE49-F238E27FC236}">
                  <a16:creationId xmlns:a16="http://schemas.microsoft.com/office/drawing/2014/main" id="{DF2A8D10-4BAE-4D62-A2BE-6E336777F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248123" y="2588660"/>
              <a:ext cx="922590" cy="922590"/>
            </a:xfrm>
            <a:prstGeom prst="rect">
              <a:avLst/>
            </a:prstGeom>
          </p:spPr>
        </p:pic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FD38A4AD-742B-4903-B86F-708C92F9B22D}"/>
                </a:ext>
              </a:extLst>
            </p:cNvPr>
            <p:cNvSpPr txBox="1"/>
            <p:nvPr/>
          </p:nvSpPr>
          <p:spPr>
            <a:xfrm>
              <a:off x="2340729" y="2799600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Web </a:t>
              </a:r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3518117B-B1FC-4B18-BB34-6306E3400D05}"/>
              </a:ext>
            </a:extLst>
          </p:cNvPr>
          <p:cNvGrpSpPr/>
          <p:nvPr/>
        </p:nvGrpSpPr>
        <p:grpSpPr>
          <a:xfrm>
            <a:off x="2481246" y="2270013"/>
            <a:ext cx="768825" cy="768825"/>
            <a:chOff x="2248123" y="2588660"/>
            <a:chExt cx="922590" cy="922590"/>
          </a:xfrm>
        </p:grpSpPr>
        <p:pic>
          <p:nvPicPr>
            <p:cNvPr id="225" name="Graphic 224">
              <a:extLst>
                <a:ext uri="{FF2B5EF4-FFF2-40B4-BE49-F238E27FC236}">
                  <a16:creationId xmlns:a16="http://schemas.microsoft.com/office/drawing/2014/main" id="{1A38EEBB-B0B6-454F-9571-2AE358A46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248123" y="2588660"/>
              <a:ext cx="922590" cy="922590"/>
            </a:xfrm>
            <a:prstGeom prst="rect">
              <a:avLst/>
            </a:prstGeom>
          </p:spPr>
        </p:pic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C45CEEB9-2975-448C-ABFE-86B1B1050284}"/>
                </a:ext>
              </a:extLst>
            </p:cNvPr>
            <p:cNvSpPr txBox="1"/>
            <p:nvPr/>
          </p:nvSpPr>
          <p:spPr>
            <a:xfrm>
              <a:off x="2340729" y="2799600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Web </a:t>
              </a:r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C7112F56-2ABE-4515-8486-70E36F4061A4}"/>
              </a:ext>
            </a:extLst>
          </p:cNvPr>
          <p:cNvGrpSpPr/>
          <p:nvPr/>
        </p:nvGrpSpPr>
        <p:grpSpPr>
          <a:xfrm>
            <a:off x="784404" y="2287562"/>
            <a:ext cx="768825" cy="768825"/>
            <a:chOff x="2248123" y="2588660"/>
            <a:chExt cx="922590" cy="922590"/>
          </a:xfrm>
        </p:grpSpPr>
        <p:pic>
          <p:nvPicPr>
            <p:cNvPr id="228" name="Graphic 227">
              <a:extLst>
                <a:ext uri="{FF2B5EF4-FFF2-40B4-BE49-F238E27FC236}">
                  <a16:creationId xmlns:a16="http://schemas.microsoft.com/office/drawing/2014/main" id="{36832C53-BFA1-4B60-96B5-950788A4F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248123" y="2588660"/>
              <a:ext cx="922590" cy="922590"/>
            </a:xfrm>
            <a:prstGeom prst="rect">
              <a:avLst/>
            </a:prstGeom>
          </p:spPr>
        </p:pic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E8E15C0C-97B8-4698-90F2-88A41317C6E9}"/>
                </a:ext>
              </a:extLst>
            </p:cNvPr>
            <p:cNvSpPr txBox="1"/>
            <p:nvPr/>
          </p:nvSpPr>
          <p:spPr>
            <a:xfrm>
              <a:off x="2340729" y="2799600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Web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9117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Box 204">
            <a:extLst>
              <a:ext uri="{FF2B5EF4-FFF2-40B4-BE49-F238E27FC236}">
                <a16:creationId xmlns:a16="http://schemas.microsoft.com/office/drawing/2014/main" id="{D198E9E7-AA13-4B9C-8F27-4C9D8218140E}"/>
              </a:ext>
            </a:extLst>
          </p:cNvPr>
          <p:cNvSpPr txBox="1"/>
          <p:nvPr/>
        </p:nvSpPr>
        <p:spPr>
          <a:xfrm>
            <a:off x="7413680" y="6082216"/>
            <a:ext cx="1465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latin typeface="Amazon Ember" charset="0"/>
                <a:ea typeface="Amazon Ember" charset="0"/>
                <a:cs typeface="Amazon Ember" charset="0"/>
              </a:rPr>
              <a:t>Cost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E5BFB143-8CF2-4D9B-9630-23500C8DD82B}"/>
              </a:ext>
            </a:extLst>
          </p:cNvPr>
          <p:cNvSpPr txBox="1"/>
          <p:nvPr/>
        </p:nvSpPr>
        <p:spPr>
          <a:xfrm>
            <a:off x="7386992" y="6406702"/>
            <a:ext cx="1465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latin typeface="Amazon Ember" charset="0"/>
                <a:ea typeface="Amazon Ember" charset="0"/>
                <a:cs typeface="Amazon Ember" charset="0"/>
              </a:rPr>
              <a:t>Complexity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3595FFD1-BC2F-4740-B1BB-B563958786F3}"/>
              </a:ext>
            </a:extLst>
          </p:cNvPr>
          <p:cNvCxnSpPr>
            <a:cxnSpLocks/>
            <a:endCxn id="168" idx="3"/>
          </p:cNvCxnSpPr>
          <p:nvPr/>
        </p:nvCxnSpPr>
        <p:spPr>
          <a:xfrm flipH="1">
            <a:off x="9518846" y="3491591"/>
            <a:ext cx="542210" cy="0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itle 1">
            <a:extLst>
              <a:ext uri="{FF2B5EF4-FFF2-40B4-BE49-F238E27FC236}">
                <a16:creationId xmlns:a16="http://schemas.microsoft.com/office/drawing/2014/main" id="{01E70BE9-F1CB-4B52-9386-7DFF23DD1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87" y="289378"/>
            <a:ext cx="11655840" cy="899665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Pattern: Warm Standby (After DR)</a:t>
            </a:r>
          </a:p>
        </p:txBody>
      </p:sp>
      <p:cxnSp>
        <p:nvCxnSpPr>
          <p:cNvPr id="139" name="Straight Arrow Connector 28">
            <a:extLst>
              <a:ext uri="{FF2B5EF4-FFF2-40B4-BE49-F238E27FC236}">
                <a16:creationId xmlns:a16="http://schemas.microsoft.com/office/drawing/2014/main" id="{8000FFA4-0E9A-4FEA-980A-8DD94DAA11F2}"/>
              </a:ext>
            </a:extLst>
          </p:cNvPr>
          <p:cNvCxnSpPr>
            <a:cxnSpLocks/>
            <a:endCxn id="178" idx="3"/>
          </p:cNvCxnSpPr>
          <p:nvPr/>
        </p:nvCxnSpPr>
        <p:spPr>
          <a:xfrm rot="10800000">
            <a:off x="6341439" y="1222772"/>
            <a:ext cx="3864106" cy="386481"/>
          </a:xfrm>
          <a:prstGeom prst="bentConnector3">
            <a:avLst>
              <a:gd name="adj1" fmla="val -48"/>
            </a:avLst>
          </a:prstGeom>
          <a:ln w="38100">
            <a:solidFill>
              <a:schemeClr val="accent1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Graphic 139">
            <a:extLst>
              <a:ext uri="{FF2B5EF4-FFF2-40B4-BE49-F238E27FC236}">
                <a16:creationId xmlns:a16="http://schemas.microsoft.com/office/drawing/2014/main" id="{2D98D071-36D7-429E-9D59-3CC1971544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97276" y="1622617"/>
            <a:ext cx="368764" cy="381000"/>
          </a:xfrm>
          <a:prstGeom prst="rect">
            <a:avLst/>
          </a:prstGeom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1AAB40F6-698A-4614-90F9-D07707682EC2}"/>
              </a:ext>
            </a:extLst>
          </p:cNvPr>
          <p:cNvSpPr/>
          <p:nvPr/>
        </p:nvSpPr>
        <p:spPr>
          <a:xfrm>
            <a:off x="6883649" y="1609248"/>
            <a:ext cx="4880851" cy="3425207"/>
          </a:xfrm>
          <a:prstGeom prst="rect">
            <a:avLst/>
          </a:prstGeom>
          <a:noFill/>
          <a:ln w="127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1000" tIns="76200" rIns="76200" bIns="38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500">
                <a:solidFill>
                  <a:schemeClr val="tx1"/>
                </a:solidFill>
              </a:rPr>
              <a:t> US-WEST-2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7381ACE0-43B5-414C-BF2C-DE88EC5FFFDB}"/>
              </a:ext>
            </a:extLst>
          </p:cNvPr>
          <p:cNvGrpSpPr/>
          <p:nvPr/>
        </p:nvGrpSpPr>
        <p:grpSpPr>
          <a:xfrm>
            <a:off x="832768" y="3097952"/>
            <a:ext cx="755537" cy="755537"/>
            <a:chOff x="2068779" y="4092725"/>
            <a:chExt cx="906644" cy="906644"/>
          </a:xfrm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id="{8C2A2537-61E9-419E-9EBC-ED85F65EB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68779" y="4092725"/>
              <a:ext cx="906644" cy="906644"/>
            </a:xfrm>
            <a:prstGeom prst="rect">
              <a:avLst/>
            </a:prstGeom>
          </p:spPr>
        </p:pic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EFD7EA32-9CAF-4CD1-9236-F8D241C0F89C}"/>
                </a:ext>
              </a:extLst>
            </p:cNvPr>
            <p:cNvSpPr txBox="1"/>
            <p:nvPr/>
          </p:nvSpPr>
          <p:spPr>
            <a:xfrm>
              <a:off x="2153716" y="4292553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App1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5AA196FE-2279-402A-9F98-B796772C8350}"/>
              </a:ext>
            </a:extLst>
          </p:cNvPr>
          <p:cNvGrpSpPr/>
          <p:nvPr/>
        </p:nvGrpSpPr>
        <p:grpSpPr>
          <a:xfrm>
            <a:off x="1234115" y="3896809"/>
            <a:ext cx="1415458" cy="767292"/>
            <a:chOff x="2080773" y="5218554"/>
            <a:chExt cx="1652075" cy="931451"/>
          </a:xfrm>
        </p:grpSpPr>
        <p:pic>
          <p:nvPicPr>
            <p:cNvPr id="149" name="Graphic 148">
              <a:extLst>
                <a:ext uri="{FF2B5EF4-FFF2-40B4-BE49-F238E27FC236}">
                  <a16:creationId xmlns:a16="http://schemas.microsoft.com/office/drawing/2014/main" id="{13271132-AB67-4226-A44B-1E277A645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80773" y="5218554"/>
              <a:ext cx="1652075" cy="931451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23FDC131-B728-4FD7-A72C-BB1213736CDB}"/>
                </a:ext>
              </a:extLst>
            </p:cNvPr>
            <p:cNvSpPr txBox="1"/>
            <p:nvPr/>
          </p:nvSpPr>
          <p:spPr>
            <a:xfrm>
              <a:off x="2296252" y="5389981"/>
              <a:ext cx="1000837" cy="5481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67"/>
                <a:t>Database Master</a:t>
              </a:r>
            </a:p>
          </p:txBody>
        </p:sp>
      </p:grpSp>
      <p:pic>
        <p:nvPicPr>
          <p:cNvPr id="151" name="Graphic 150">
            <a:extLst>
              <a:ext uri="{FF2B5EF4-FFF2-40B4-BE49-F238E27FC236}">
                <a16:creationId xmlns:a16="http://schemas.microsoft.com/office/drawing/2014/main" id="{A9BDA5C5-B933-46E8-A3CC-B2DE09F88B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088" y="1627518"/>
            <a:ext cx="381000" cy="381000"/>
          </a:xfrm>
          <a:prstGeom prst="rect">
            <a:avLst/>
          </a:prstGeom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92A667B7-3988-4E87-B83C-1B886AEC060A}"/>
              </a:ext>
            </a:extLst>
          </p:cNvPr>
          <p:cNvSpPr/>
          <p:nvPr/>
        </p:nvSpPr>
        <p:spPr>
          <a:xfrm>
            <a:off x="418722" y="1609248"/>
            <a:ext cx="4909286" cy="3425207"/>
          </a:xfrm>
          <a:prstGeom prst="rect">
            <a:avLst/>
          </a:prstGeom>
          <a:noFill/>
          <a:ln w="127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1000" tIns="76200" rIns="76200" bIns="38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500">
                <a:solidFill>
                  <a:schemeClr val="tx1"/>
                </a:solidFill>
              </a:rPr>
              <a:t> US-EAST-1</a:t>
            </a:r>
          </a:p>
        </p:txBody>
      </p:sp>
      <p:pic>
        <p:nvPicPr>
          <p:cNvPr id="153" name="Graphic 152">
            <a:extLst>
              <a:ext uri="{FF2B5EF4-FFF2-40B4-BE49-F238E27FC236}">
                <a16:creationId xmlns:a16="http://schemas.microsoft.com/office/drawing/2014/main" id="{F8C375EF-CBAF-45F0-AF0E-1878F87759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74853" y="3100587"/>
            <a:ext cx="755537" cy="755537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DC1E5CAF-8CB2-4BC5-8631-8224FDFC50BA}"/>
              </a:ext>
            </a:extLst>
          </p:cNvPr>
          <p:cNvSpPr txBox="1"/>
          <p:nvPr/>
        </p:nvSpPr>
        <p:spPr>
          <a:xfrm>
            <a:off x="1745635" y="3267110"/>
            <a:ext cx="614481" cy="2719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67"/>
              <a:t>App2</a:t>
            </a:r>
          </a:p>
        </p:txBody>
      </p:sp>
      <p:pic>
        <p:nvPicPr>
          <p:cNvPr id="155" name="Graphic 154">
            <a:extLst>
              <a:ext uri="{FF2B5EF4-FFF2-40B4-BE49-F238E27FC236}">
                <a16:creationId xmlns:a16="http://schemas.microsoft.com/office/drawing/2014/main" id="{D9186E4A-215C-4A16-8257-20953D792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06357" y="3114576"/>
            <a:ext cx="755537" cy="755537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EDE5019A-97E8-466A-91B8-5C0134FB797A}"/>
              </a:ext>
            </a:extLst>
          </p:cNvPr>
          <p:cNvSpPr txBox="1"/>
          <p:nvPr/>
        </p:nvSpPr>
        <p:spPr>
          <a:xfrm>
            <a:off x="2577138" y="3281099"/>
            <a:ext cx="614481" cy="2719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67"/>
              <a:t>App3</a:t>
            </a:r>
          </a:p>
        </p:txBody>
      </p:sp>
      <p:pic>
        <p:nvPicPr>
          <p:cNvPr id="161" name="Graphic 160">
            <a:extLst>
              <a:ext uri="{FF2B5EF4-FFF2-40B4-BE49-F238E27FC236}">
                <a16:creationId xmlns:a16="http://schemas.microsoft.com/office/drawing/2014/main" id="{401207EF-FFC5-4C4D-B44E-821436DDDE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89721" y="3097199"/>
            <a:ext cx="755537" cy="755537"/>
          </a:xfrm>
          <a:prstGeom prst="rect">
            <a:avLst/>
          </a:prstGeom>
        </p:spPr>
      </p:pic>
      <p:sp>
        <p:nvSpPr>
          <p:cNvPr id="162" name="TextBox 161">
            <a:extLst>
              <a:ext uri="{FF2B5EF4-FFF2-40B4-BE49-F238E27FC236}">
                <a16:creationId xmlns:a16="http://schemas.microsoft.com/office/drawing/2014/main" id="{0DAC33B0-3FFA-49FB-AFA2-AC7493B3B222}"/>
              </a:ext>
            </a:extLst>
          </p:cNvPr>
          <p:cNvSpPr txBox="1"/>
          <p:nvPr/>
        </p:nvSpPr>
        <p:spPr>
          <a:xfrm>
            <a:off x="7160502" y="3263722"/>
            <a:ext cx="614481" cy="2719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67"/>
              <a:t>App1</a:t>
            </a: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449E5ED7-8C44-42B5-9D93-7483686757C8}"/>
              </a:ext>
            </a:extLst>
          </p:cNvPr>
          <p:cNvGrpSpPr/>
          <p:nvPr/>
        </p:nvGrpSpPr>
        <p:grpSpPr>
          <a:xfrm>
            <a:off x="7491068" y="3896056"/>
            <a:ext cx="1415458" cy="767292"/>
            <a:chOff x="2080773" y="5218554"/>
            <a:chExt cx="1652075" cy="931451"/>
          </a:xfrm>
          <a:solidFill>
            <a:schemeClr val="bg1"/>
          </a:solidFill>
        </p:grpSpPr>
        <p:pic>
          <p:nvPicPr>
            <p:cNvPr id="164" name="Graphic 163">
              <a:extLst>
                <a:ext uri="{FF2B5EF4-FFF2-40B4-BE49-F238E27FC236}">
                  <a16:creationId xmlns:a16="http://schemas.microsoft.com/office/drawing/2014/main" id="{0F1980DB-3D61-4A66-BC63-64EBA2C5E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080773" y="5218554"/>
              <a:ext cx="1652075" cy="931451"/>
            </a:xfrm>
            <a:prstGeom prst="rect">
              <a:avLst/>
            </a:prstGeom>
          </p:spPr>
        </p:pic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D7737933-259A-45C2-B7E5-80B80C5A2070}"/>
                </a:ext>
              </a:extLst>
            </p:cNvPr>
            <p:cNvSpPr txBox="1"/>
            <p:nvPr/>
          </p:nvSpPr>
          <p:spPr>
            <a:xfrm>
              <a:off x="2296252" y="5389981"/>
              <a:ext cx="1000837" cy="548138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67"/>
                <a:t>Database Master</a:t>
              </a:r>
            </a:p>
          </p:txBody>
        </p:sp>
      </p:grp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11A0A1C-4EEA-42BA-9CD3-28E5D5AD0C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1806" y="3099833"/>
            <a:ext cx="755537" cy="755537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766D8A58-2589-4B6B-8BC0-EE654DF9E70E}"/>
              </a:ext>
            </a:extLst>
          </p:cNvPr>
          <p:cNvSpPr txBox="1"/>
          <p:nvPr/>
        </p:nvSpPr>
        <p:spPr>
          <a:xfrm>
            <a:off x="8002587" y="3266357"/>
            <a:ext cx="614481" cy="2719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67"/>
              <a:t>App2</a:t>
            </a:r>
          </a:p>
        </p:txBody>
      </p:sp>
      <p:pic>
        <p:nvPicPr>
          <p:cNvPr id="168" name="Graphic 167">
            <a:extLst>
              <a:ext uri="{FF2B5EF4-FFF2-40B4-BE49-F238E27FC236}">
                <a16:creationId xmlns:a16="http://schemas.microsoft.com/office/drawing/2014/main" id="{B77BF1D6-C5F3-4BB5-8B1E-22A5BA71E0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63309" y="3113822"/>
            <a:ext cx="755537" cy="755537"/>
          </a:xfrm>
          <a:prstGeom prst="rect">
            <a:avLst/>
          </a:prstGeom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4722EB5B-0480-4AE4-8466-97F18824551E}"/>
              </a:ext>
            </a:extLst>
          </p:cNvPr>
          <p:cNvSpPr txBox="1"/>
          <p:nvPr/>
        </p:nvSpPr>
        <p:spPr>
          <a:xfrm>
            <a:off x="8834091" y="3280346"/>
            <a:ext cx="614481" cy="2719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67"/>
              <a:t>App3</a:t>
            </a:r>
          </a:p>
        </p:txBody>
      </p:sp>
      <p:pic>
        <p:nvPicPr>
          <p:cNvPr id="178" name="Graphic 177">
            <a:extLst>
              <a:ext uri="{FF2B5EF4-FFF2-40B4-BE49-F238E27FC236}">
                <a16:creationId xmlns:a16="http://schemas.microsoft.com/office/drawing/2014/main" id="{CCF72284-E74A-4724-A78E-694AF227B5E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5375" y="989739"/>
            <a:ext cx="466064" cy="466064"/>
          </a:xfrm>
          <a:prstGeom prst="rect">
            <a:avLst/>
          </a:prstGeom>
        </p:spPr>
      </p:pic>
      <p:grpSp>
        <p:nvGrpSpPr>
          <p:cNvPr id="184" name="Group 183">
            <a:extLst>
              <a:ext uri="{FF2B5EF4-FFF2-40B4-BE49-F238E27FC236}">
                <a16:creationId xmlns:a16="http://schemas.microsoft.com/office/drawing/2014/main" id="{141597C3-D999-425C-94F6-12C45E474FF7}"/>
              </a:ext>
            </a:extLst>
          </p:cNvPr>
          <p:cNvGrpSpPr/>
          <p:nvPr/>
        </p:nvGrpSpPr>
        <p:grpSpPr>
          <a:xfrm>
            <a:off x="3624162" y="2470331"/>
            <a:ext cx="1597553" cy="1395748"/>
            <a:chOff x="11853103" y="3511249"/>
            <a:chExt cx="1917064" cy="1674898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E3C14AE9-FC1A-4924-A39E-D443015EA672}"/>
                </a:ext>
              </a:extLst>
            </p:cNvPr>
            <p:cNvSpPr/>
            <p:nvPr/>
          </p:nvSpPr>
          <p:spPr>
            <a:xfrm>
              <a:off x="11853103" y="3511249"/>
              <a:ext cx="1836479" cy="1674898"/>
            </a:xfrm>
            <a:prstGeom prst="rect">
              <a:avLst/>
            </a:prstGeom>
            <a:noFill/>
            <a:ln w="12700">
              <a:solidFill>
                <a:srgbClr val="B6BAB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76200" rIns="76200" bIns="381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chemeClr val="tx1"/>
                </a:solidFill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6D80C2A2-3A7F-4CC6-8229-76904730F537}"/>
                </a:ext>
              </a:extLst>
            </p:cNvPr>
            <p:cNvSpPr txBox="1"/>
            <p:nvPr/>
          </p:nvSpPr>
          <p:spPr>
            <a:xfrm>
              <a:off x="11870695" y="4421737"/>
              <a:ext cx="1899472" cy="757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Snapshots</a:t>
              </a:r>
            </a:p>
            <a:p>
              <a:pPr algn="ctr"/>
              <a:r>
                <a:rPr lang="en-US" sz="1167"/>
                <a:t>AMIs:</a:t>
              </a:r>
            </a:p>
            <a:p>
              <a:pPr algn="ctr"/>
              <a:r>
                <a:rPr lang="en-US" sz="1167"/>
                <a:t>Web, App, Database</a:t>
              </a:r>
            </a:p>
          </p:txBody>
        </p:sp>
      </p:grpSp>
      <p:pic>
        <p:nvPicPr>
          <p:cNvPr id="187" name="Graphic 186">
            <a:extLst>
              <a:ext uri="{FF2B5EF4-FFF2-40B4-BE49-F238E27FC236}">
                <a16:creationId xmlns:a16="http://schemas.microsoft.com/office/drawing/2014/main" id="{3AF2FF64-31D5-472E-B087-508C3F12BF4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123113" y="2691455"/>
            <a:ext cx="537616" cy="537616"/>
          </a:xfrm>
          <a:prstGeom prst="rect">
            <a:avLst/>
          </a:prstGeom>
        </p:spPr>
      </p:pic>
      <p:grpSp>
        <p:nvGrpSpPr>
          <p:cNvPr id="188" name="Group 187">
            <a:extLst>
              <a:ext uri="{FF2B5EF4-FFF2-40B4-BE49-F238E27FC236}">
                <a16:creationId xmlns:a16="http://schemas.microsoft.com/office/drawing/2014/main" id="{F07929A8-FD0F-42B1-8B9E-F2DBA7AF21A6}"/>
              </a:ext>
            </a:extLst>
          </p:cNvPr>
          <p:cNvGrpSpPr/>
          <p:nvPr/>
        </p:nvGrpSpPr>
        <p:grpSpPr>
          <a:xfrm>
            <a:off x="10062345" y="2470331"/>
            <a:ext cx="1702153" cy="1395748"/>
            <a:chOff x="11853103" y="3511249"/>
            <a:chExt cx="2042584" cy="1674898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9E52FEC5-AC46-4522-8A4C-30E51A87AB89}"/>
                </a:ext>
              </a:extLst>
            </p:cNvPr>
            <p:cNvSpPr/>
            <p:nvPr/>
          </p:nvSpPr>
          <p:spPr>
            <a:xfrm>
              <a:off x="11853103" y="3511249"/>
              <a:ext cx="1836479" cy="1674898"/>
            </a:xfrm>
            <a:prstGeom prst="rect">
              <a:avLst/>
            </a:prstGeom>
            <a:noFill/>
            <a:ln w="12700">
              <a:solidFill>
                <a:srgbClr val="B6BAB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76200" rIns="76200" bIns="381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chemeClr val="tx1"/>
                </a:solidFill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C33073D5-2997-4353-8D52-8158B9586A1E}"/>
                </a:ext>
              </a:extLst>
            </p:cNvPr>
            <p:cNvSpPr txBox="1"/>
            <p:nvPr/>
          </p:nvSpPr>
          <p:spPr>
            <a:xfrm>
              <a:off x="11870695" y="4421737"/>
              <a:ext cx="2024992" cy="757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Snapshots</a:t>
              </a:r>
            </a:p>
            <a:p>
              <a:pPr algn="ctr"/>
              <a:r>
                <a:rPr lang="en-US" sz="1167"/>
                <a:t>AMIs:</a:t>
              </a:r>
            </a:p>
            <a:p>
              <a:pPr algn="ctr"/>
              <a:r>
                <a:rPr lang="en-US" sz="1167"/>
                <a:t>Web, App, Database</a:t>
              </a:r>
            </a:p>
          </p:txBody>
        </p:sp>
      </p:grpSp>
      <p:pic>
        <p:nvPicPr>
          <p:cNvPr id="191" name="Graphic 190">
            <a:extLst>
              <a:ext uri="{FF2B5EF4-FFF2-40B4-BE49-F238E27FC236}">
                <a16:creationId xmlns:a16="http://schemas.microsoft.com/office/drawing/2014/main" id="{E34B875A-8C57-4A93-881B-0F12AFE42C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561296" y="2691455"/>
            <a:ext cx="537616" cy="537616"/>
          </a:xfrm>
          <a:prstGeom prst="rect">
            <a:avLst/>
          </a:prstGeom>
        </p:spPr>
      </p:pic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A170AD8-96DF-4E50-9A6F-4C4DCC0E224F}"/>
              </a:ext>
            </a:extLst>
          </p:cNvPr>
          <p:cNvGrpSpPr/>
          <p:nvPr/>
        </p:nvGrpSpPr>
        <p:grpSpPr>
          <a:xfrm>
            <a:off x="6352949" y="5188426"/>
            <a:ext cx="3021452" cy="1648364"/>
            <a:chOff x="10200199" y="7141006"/>
            <a:chExt cx="3021452" cy="987673"/>
          </a:xfrm>
        </p:grpSpPr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7BF6D1CE-6A6F-4C0C-938C-8052A3562B57}"/>
                </a:ext>
              </a:extLst>
            </p:cNvPr>
            <p:cNvSpPr txBox="1"/>
            <p:nvPr/>
          </p:nvSpPr>
          <p:spPr>
            <a:xfrm>
              <a:off x="11486953" y="7211305"/>
              <a:ext cx="1332503" cy="165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Amazon Ember" charset="0"/>
                  <a:ea typeface="Amazon Ember" charset="0"/>
                  <a:cs typeface="Amazon Ember" charset="0"/>
                </a:rPr>
                <a:t>Down time (RTO)</a:t>
              </a:r>
            </a:p>
          </p:txBody>
        </p: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3CC40A43-5381-4C6A-A898-864F19A11F39}"/>
                </a:ext>
              </a:extLst>
            </p:cNvPr>
            <p:cNvCxnSpPr>
              <a:cxnSpLocks/>
            </p:cNvCxnSpPr>
            <p:nvPr/>
          </p:nvCxnSpPr>
          <p:spPr>
            <a:xfrm>
              <a:off x="10862141" y="7344697"/>
              <a:ext cx="2359510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FF6651FD-C797-4034-B779-9B6D824B84BF}"/>
                </a:ext>
              </a:extLst>
            </p:cNvPr>
            <p:cNvCxnSpPr>
              <a:cxnSpLocks/>
            </p:cNvCxnSpPr>
            <p:nvPr/>
          </p:nvCxnSpPr>
          <p:spPr>
            <a:xfrm>
              <a:off x="10859766" y="7593610"/>
              <a:ext cx="2359510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5" name="Picture 194" descr="Deck_Fire.png">
              <a:extLst>
                <a:ext uri="{FF2B5EF4-FFF2-40B4-BE49-F238E27FC236}">
                  <a16:creationId xmlns:a16="http://schemas.microsoft.com/office/drawing/2014/main" id="{E05A7063-04AB-4C5E-B045-0255D694C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00199" y="7248423"/>
              <a:ext cx="729688" cy="640080"/>
            </a:xfrm>
            <a:prstGeom prst="rect">
              <a:avLst/>
            </a:prstGeom>
          </p:spPr>
        </p:pic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CAB6F47A-DF07-45F5-B2A3-99E62D2D19B9}"/>
                </a:ext>
              </a:extLst>
            </p:cNvPr>
            <p:cNvSpPr txBox="1"/>
            <p:nvPr/>
          </p:nvSpPr>
          <p:spPr>
            <a:xfrm>
              <a:off x="11163647" y="7425945"/>
              <a:ext cx="14657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Amazon Ember" charset="0"/>
                  <a:ea typeface="Amazon Ember" charset="0"/>
                  <a:cs typeface="Amazon Ember" charset="0"/>
                </a:rPr>
                <a:t>Data loss (RPO)</a:t>
              </a: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6355FB2-B6F5-439C-9BFC-BB65979621AA}"/>
                </a:ext>
              </a:extLst>
            </p:cNvPr>
            <p:cNvSpPr/>
            <p:nvPr/>
          </p:nvSpPr>
          <p:spPr bwMode="auto">
            <a:xfrm>
              <a:off x="10234802" y="7141006"/>
              <a:ext cx="2984474" cy="987673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99" name="Oval 198">
            <a:extLst>
              <a:ext uri="{FF2B5EF4-FFF2-40B4-BE49-F238E27FC236}">
                <a16:creationId xmlns:a16="http://schemas.microsoft.com/office/drawing/2014/main" id="{985B7BDD-B79C-495F-968B-B54E1422F933}"/>
              </a:ext>
            </a:extLst>
          </p:cNvPr>
          <p:cNvSpPr>
            <a:spLocks noChangeAspect="1"/>
          </p:cNvSpPr>
          <p:nvPr/>
        </p:nvSpPr>
        <p:spPr>
          <a:xfrm>
            <a:off x="7510069" y="5431434"/>
            <a:ext cx="226935" cy="2286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80A585F9-C181-4E87-83E5-97704CCA88B1}"/>
              </a:ext>
            </a:extLst>
          </p:cNvPr>
          <p:cNvSpPr>
            <a:spLocks noChangeAspect="1"/>
          </p:cNvSpPr>
          <p:nvPr/>
        </p:nvSpPr>
        <p:spPr>
          <a:xfrm>
            <a:off x="7677723" y="5861446"/>
            <a:ext cx="226935" cy="2286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5B5CFA5E-48B7-4F82-B978-B098D224590A}"/>
              </a:ext>
            </a:extLst>
          </p:cNvPr>
          <p:cNvCxnSpPr>
            <a:cxnSpLocks/>
          </p:cNvCxnSpPr>
          <p:nvPr/>
        </p:nvCxnSpPr>
        <p:spPr>
          <a:xfrm>
            <a:off x="7007606" y="6292279"/>
            <a:ext cx="2359510" cy="0"/>
          </a:xfrm>
          <a:prstGeom prst="straightConnector1">
            <a:avLst/>
          </a:prstGeom>
          <a:ln w="38100">
            <a:solidFill>
              <a:schemeClr val="accent5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2" name="Oval 201">
            <a:extLst>
              <a:ext uri="{FF2B5EF4-FFF2-40B4-BE49-F238E27FC236}">
                <a16:creationId xmlns:a16="http://schemas.microsoft.com/office/drawing/2014/main" id="{9E30BF31-C4A1-4764-A0FD-46AAF887BD77}"/>
              </a:ext>
            </a:extLst>
          </p:cNvPr>
          <p:cNvSpPr>
            <a:spLocks noChangeAspect="1"/>
          </p:cNvSpPr>
          <p:nvPr/>
        </p:nvSpPr>
        <p:spPr>
          <a:xfrm>
            <a:off x="8555214" y="6152529"/>
            <a:ext cx="226935" cy="2286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0DE77496-D875-4958-BE8D-1DD2C3315BA2}"/>
              </a:ext>
            </a:extLst>
          </p:cNvPr>
          <p:cNvCxnSpPr>
            <a:cxnSpLocks/>
          </p:cNvCxnSpPr>
          <p:nvPr/>
        </p:nvCxnSpPr>
        <p:spPr>
          <a:xfrm>
            <a:off x="6998730" y="6611733"/>
            <a:ext cx="2359510" cy="0"/>
          </a:xfrm>
          <a:prstGeom prst="straightConnector1">
            <a:avLst/>
          </a:prstGeom>
          <a:ln w="38100">
            <a:solidFill>
              <a:schemeClr val="accent5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" name="Oval 203">
            <a:extLst>
              <a:ext uri="{FF2B5EF4-FFF2-40B4-BE49-F238E27FC236}">
                <a16:creationId xmlns:a16="http://schemas.microsoft.com/office/drawing/2014/main" id="{E3C8ECE7-DE78-4462-8802-2CAFBA7FEC7B}"/>
              </a:ext>
            </a:extLst>
          </p:cNvPr>
          <p:cNvSpPr>
            <a:spLocks noChangeAspect="1"/>
          </p:cNvSpPr>
          <p:nvPr/>
        </p:nvSpPr>
        <p:spPr>
          <a:xfrm>
            <a:off x="8559959" y="6493750"/>
            <a:ext cx="226935" cy="2286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A6164DE2-A7A7-4E24-A195-01085F75CF42}"/>
              </a:ext>
            </a:extLst>
          </p:cNvPr>
          <p:cNvSpPr txBox="1"/>
          <p:nvPr/>
        </p:nvSpPr>
        <p:spPr>
          <a:xfrm>
            <a:off x="5768320" y="571715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LOW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70B17CDA-EBBA-4D93-B7D1-611C2308B6DB}"/>
              </a:ext>
            </a:extLst>
          </p:cNvPr>
          <p:cNvSpPr txBox="1"/>
          <p:nvPr/>
        </p:nvSpPr>
        <p:spPr>
          <a:xfrm>
            <a:off x="9315217" y="5689080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HIGH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49B463E-095A-4A56-8D75-9ED339D73886}"/>
              </a:ext>
            </a:extLst>
          </p:cNvPr>
          <p:cNvSpPr txBox="1"/>
          <p:nvPr/>
        </p:nvSpPr>
        <p:spPr>
          <a:xfrm>
            <a:off x="7160502" y="2013536"/>
            <a:ext cx="418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AZ1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9B24B16-BC95-476E-8A55-1E6937E65928}"/>
              </a:ext>
            </a:extLst>
          </p:cNvPr>
          <p:cNvSpPr txBox="1"/>
          <p:nvPr/>
        </p:nvSpPr>
        <p:spPr>
          <a:xfrm>
            <a:off x="8049677" y="1996394"/>
            <a:ext cx="418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AZ2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F814FD1-3060-4445-B1AA-DC9C5FF2FF68}"/>
              </a:ext>
            </a:extLst>
          </p:cNvPr>
          <p:cNvSpPr txBox="1"/>
          <p:nvPr/>
        </p:nvSpPr>
        <p:spPr>
          <a:xfrm>
            <a:off x="8841264" y="2009026"/>
            <a:ext cx="418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AZ3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DA89B01-1E8B-46FF-8FCC-605DBEAD5AD0}"/>
              </a:ext>
            </a:extLst>
          </p:cNvPr>
          <p:cNvSpPr txBox="1"/>
          <p:nvPr/>
        </p:nvSpPr>
        <p:spPr>
          <a:xfrm>
            <a:off x="988497" y="1921885"/>
            <a:ext cx="418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AZ1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6A6EB8B-DE58-4C81-AFA3-0A4439C93FDC}"/>
              </a:ext>
            </a:extLst>
          </p:cNvPr>
          <p:cNvSpPr txBox="1"/>
          <p:nvPr/>
        </p:nvSpPr>
        <p:spPr>
          <a:xfrm>
            <a:off x="1877672" y="1904743"/>
            <a:ext cx="418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AZ2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997C72F-8859-4CE6-BF78-D45B33E00B30}"/>
              </a:ext>
            </a:extLst>
          </p:cNvPr>
          <p:cNvSpPr txBox="1"/>
          <p:nvPr/>
        </p:nvSpPr>
        <p:spPr>
          <a:xfrm>
            <a:off x="2669259" y="1917375"/>
            <a:ext cx="418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AZ3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7F22953-0CDA-421B-AE9A-8F9FBCF7F19F}"/>
              </a:ext>
            </a:extLst>
          </p:cNvPr>
          <p:cNvGrpSpPr/>
          <p:nvPr/>
        </p:nvGrpSpPr>
        <p:grpSpPr>
          <a:xfrm>
            <a:off x="1676968" y="2258696"/>
            <a:ext cx="768825" cy="768825"/>
            <a:chOff x="2248123" y="2588660"/>
            <a:chExt cx="922590" cy="922590"/>
          </a:xfrm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id="{7B3561BF-1E11-4333-AF9E-DEE604352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48123" y="2588660"/>
              <a:ext cx="922590" cy="922590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F594FAA-C34C-4DEA-A584-1481CF21AE3C}"/>
                </a:ext>
              </a:extLst>
            </p:cNvPr>
            <p:cNvSpPr txBox="1"/>
            <p:nvPr/>
          </p:nvSpPr>
          <p:spPr>
            <a:xfrm>
              <a:off x="2340729" y="2799600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Web 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0CDC200-F770-4D12-920B-4E2B33008F15}"/>
              </a:ext>
            </a:extLst>
          </p:cNvPr>
          <p:cNvGrpSpPr/>
          <p:nvPr/>
        </p:nvGrpSpPr>
        <p:grpSpPr>
          <a:xfrm>
            <a:off x="803710" y="2269008"/>
            <a:ext cx="768825" cy="768825"/>
            <a:chOff x="2248123" y="2588660"/>
            <a:chExt cx="922590" cy="922590"/>
          </a:xfrm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B4F37EFE-3E96-4E10-A12F-DB1191003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48123" y="2588660"/>
              <a:ext cx="922590" cy="922590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42890E9-A330-47F0-89FE-AAB5CD39ED6C}"/>
                </a:ext>
              </a:extLst>
            </p:cNvPr>
            <p:cNvSpPr txBox="1"/>
            <p:nvPr/>
          </p:nvSpPr>
          <p:spPr>
            <a:xfrm>
              <a:off x="2340729" y="2799600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Web 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F52336D-BEA8-436C-9B44-031039C4179C}"/>
              </a:ext>
            </a:extLst>
          </p:cNvPr>
          <p:cNvGrpSpPr/>
          <p:nvPr/>
        </p:nvGrpSpPr>
        <p:grpSpPr>
          <a:xfrm>
            <a:off x="2544947" y="2257943"/>
            <a:ext cx="768825" cy="768825"/>
            <a:chOff x="2248123" y="2588660"/>
            <a:chExt cx="922590" cy="922590"/>
          </a:xfrm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250371C3-63B7-436B-BF62-23ADF11F1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48123" y="2588660"/>
              <a:ext cx="922590" cy="922590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656CDF5-5C10-4DAB-871D-3D9EDCD90A56}"/>
                </a:ext>
              </a:extLst>
            </p:cNvPr>
            <p:cNvSpPr txBox="1"/>
            <p:nvPr/>
          </p:nvSpPr>
          <p:spPr>
            <a:xfrm>
              <a:off x="2340729" y="2799600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Web </a:t>
              </a:r>
            </a:p>
          </p:txBody>
        </p:sp>
      </p:grpSp>
      <p:pic>
        <p:nvPicPr>
          <p:cNvPr id="68" name="Picture 67">
            <a:extLst>
              <a:ext uri="{FF2B5EF4-FFF2-40B4-BE49-F238E27FC236}">
                <a16:creationId xmlns:a16="http://schemas.microsoft.com/office/drawing/2014/main" id="{F6B7FBB1-BD3B-4D19-A552-4DA7949958B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5109" y="1478382"/>
            <a:ext cx="3066358" cy="3770370"/>
          </a:xfrm>
          <a:prstGeom prst="rect">
            <a:avLst/>
          </a:prstGeom>
        </p:spPr>
      </p:pic>
      <p:grpSp>
        <p:nvGrpSpPr>
          <p:cNvPr id="92" name="Group 91">
            <a:extLst>
              <a:ext uri="{FF2B5EF4-FFF2-40B4-BE49-F238E27FC236}">
                <a16:creationId xmlns:a16="http://schemas.microsoft.com/office/drawing/2014/main" id="{B44E02B1-897D-42F1-9FDC-908FF1E5230A}"/>
              </a:ext>
            </a:extLst>
          </p:cNvPr>
          <p:cNvGrpSpPr/>
          <p:nvPr/>
        </p:nvGrpSpPr>
        <p:grpSpPr>
          <a:xfrm>
            <a:off x="7936695" y="2279538"/>
            <a:ext cx="768825" cy="768825"/>
            <a:chOff x="2248123" y="2588660"/>
            <a:chExt cx="922590" cy="922590"/>
          </a:xfrm>
        </p:grpSpPr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666E52DC-1F4B-4A7A-97B4-B635E4EF1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48123" y="2588660"/>
              <a:ext cx="922590" cy="922590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FA5C6C5-6879-4C42-AFA4-3E4678EE1ADE}"/>
                </a:ext>
              </a:extLst>
            </p:cNvPr>
            <p:cNvSpPr txBox="1"/>
            <p:nvPr/>
          </p:nvSpPr>
          <p:spPr>
            <a:xfrm>
              <a:off x="2340729" y="2799600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Web 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EF8CB46-6B56-45E7-9B51-1B1F8EC2FFB1}"/>
              </a:ext>
            </a:extLst>
          </p:cNvPr>
          <p:cNvGrpSpPr/>
          <p:nvPr/>
        </p:nvGrpSpPr>
        <p:grpSpPr>
          <a:xfrm>
            <a:off x="7075586" y="2290603"/>
            <a:ext cx="768825" cy="768825"/>
            <a:chOff x="2248123" y="2588660"/>
            <a:chExt cx="922590" cy="922590"/>
          </a:xfrm>
        </p:grpSpPr>
        <p:pic>
          <p:nvPicPr>
            <p:cNvPr id="96" name="Graphic 95">
              <a:extLst>
                <a:ext uri="{FF2B5EF4-FFF2-40B4-BE49-F238E27FC236}">
                  <a16:creationId xmlns:a16="http://schemas.microsoft.com/office/drawing/2014/main" id="{AE2C320B-EE7E-42C6-99C0-4D380CF7D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48123" y="2588660"/>
              <a:ext cx="922590" cy="922590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4D9A2BE-A499-4E21-A441-648E197710C6}"/>
                </a:ext>
              </a:extLst>
            </p:cNvPr>
            <p:cNvSpPr txBox="1"/>
            <p:nvPr/>
          </p:nvSpPr>
          <p:spPr>
            <a:xfrm>
              <a:off x="2340729" y="2799600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Web 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794CA31-355E-44A2-BD38-CB83A08E4F4B}"/>
              </a:ext>
            </a:extLst>
          </p:cNvPr>
          <p:cNvGrpSpPr/>
          <p:nvPr/>
        </p:nvGrpSpPr>
        <p:grpSpPr>
          <a:xfrm>
            <a:off x="8770692" y="2279538"/>
            <a:ext cx="768825" cy="768825"/>
            <a:chOff x="2248123" y="2588660"/>
            <a:chExt cx="922590" cy="922590"/>
          </a:xfrm>
        </p:grpSpPr>
        <p:pic>
          <p:nvPicPr>
            <p:cNvPr id="99" name="Graphic 98">
              <a:extLst>
                <a:ext uri="{FF2B5EF4-FFF2-40B4-BE49-F238E27FC236}">
                  <a16:creationId xmlns:a16="http://schemas.microsoft.com/office/drawing/2014/main" id="{AADDAE91-844C-43CF-837C-DB85308BA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48123" y="2588660"/>
              <a:ext cx="922590" cy="922590"/>
            </a:xfrm>
            <a:prstGeom prst="rect">
              <a:avLst/>
            </a:prstGeom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4B924FC-43F4-42F9-8F76-377457D35504}"/>
                </a:ext>
              </a:extLst>
            </p:cNvPr>
            <p:cNvSpPr txBox="1"/>
            <p:nvPr/>
          </p:nvSpPr>
          <p:spPr>
            <a:xfrm>
              <a:off x="2340729" y="2799600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Web </a:t>
              </a:r>
            </a:p>
          </p:txBody>
        </p:sp>
      </p:grp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41B9A314-1311-482F-9DB1-3CBB10366DB2}"/>
              </a:ext>
            </a:extLst>
          </p:cNvPr>
          <p:cNvCxnSpPr>
            <a:cxnSpLocks/>
          </p:cNvCxnSpPr>
          <p:nvPr/>
        </p:nvCxnSpPr>
        <p:spPr>
          <a:xfrm flipH="1">
            <a:off x="9518846" y="2860220"/>
            <a:ext cx="542210" cy="0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3343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1">
            <a:extLst>
              <a:ext uri="{FF2B5EF4-FFF2-40B4-BE49-F238E27FC236}">
                <a16:creationId xmlns:a16="http://schemas.microsoft.com/office/drawing/2014/main" id="{01E70BE9-F1CB-4B52-9386-7DFF23DD1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34"/>
            <a:ext cx="11655840" cy="89966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Pattern 1 - Active/Active (read local, write global)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296F675-D3B4-48B5-92FD-A62913B6EEBF}"/>
              </a:ext>
            </a:extLst>
          </p:cNvPr>
          <p:cNvCxnSpPr>
            <a:cxnSpLocks/>
          </p:cNvCxnSpPr>
          <p:nvPr/>
        </p:nvCxnSpPr>
        <p:spPr>
          <a:xfrm>
            <a:off x="5148683" y="3841810"/>
            <a:ext cx="4878014" cy="0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itle 1">
            <a:extLst>
              <a:ext uri="{FF2B5EF4-FFF2-40B4-BE49-F238E27FC236}">
                <a16:creationId xmlns:a16="http://schemas.microsoft.com/office/drawing/2014/main" id="{EB00A98A-773A-41E2-AB2E-A3ED421961AE}"/>
              </a:ext>
            </a:extLst>
          </p:cNvPr>
          <p:cNvSpPr txBox="1">
            <a:spLocks/>
          </p:cNvSpPr>
          <p:nvPr/>
        </p:nvSpPr>
        <p:spPr>
          <a:xfrm>
            <a:off x="280487" y="289378"/>
            <a:ext cx="11655840" cy="899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3" name="Straight Arrow Connector 28">
            <a:extLst>
              <a:ext uri="{FF2B5EF4-FFF2-40B4-BE49-F238E27FC236}">
                <a16:creationId xmlns:a16="http://schemas.microsoft.com/office/drawing/2014/main" id="{3E5FF5AF-7B32-441C-BA59-2D0E013A2FD0}"/>
              </a:ext>
            </a:extLst>
          </p:cNvPr>
          <p:cNvCxnSpPr>
            <a:cxnSpLocks/>
            <a:endCxn id="175" idx="1"/>
          </p:cNvCxnSpPr>
          <p:nvPr/>
        </p:nvCxnSpPr>
        <p:spPr>
          <a:xfrm flipV="1">
            <a:off x="6502040" y="1058527"/>
            <a:ext cx="3009379" cy="138018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/>
            </a:solidFill>
            <a:prstDash val="sysDash"/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4CABAC2-9F93-482F-B738-C0053F95AD59}"/>
              </a:ext>
            </a:extLst>
          </p:cNvPr>
          <p:cNvSpPr/>
          <p:nvPr/>
        </p:nvSpPr>
        <p:spPr>
          <a:xfrm>
            <a:off x="10047683" y="3165972"/>
            <a:ext cx="1530399" cy="1395748"/>
          </a:xfrm>
          <a:prstGeom prst="rect">
            <a:avLst/>
          </a:prstGeom>
          <a:noFill/>
          <a:ln w="12700">
            <a:solidFill>
              <a:srgbClr val="B6BAB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76200" rIns="76200" bIns="38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8A96F94-FCA6-47A4-89EB-8D0A237FD64F}"/>
              </a:ext>
            </a:extLst>
          </p:cNvPr>
          <p:cNvSpPr txBox="1"/>
          <p:nvPr/>
        </p:nvSpPr>
        <p:spPr>
          <a:xfrm>
            <a:off x="9954274" y="3924712"/>
            <a:ext cx="1718757" cy="631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/>
              <a:t>Snapshots</a:t>
            </a:r>
          </a:p>
          <a:p>
            <a:pPr algn="ctr"/>
            <a:r>
              <a:rPr lang="en-US" sz="1167"/>
              <a:t>AMIs:</a:t>
            </a:r>
          </a:p>
          <a:p>
            <a:pPr algn="ctr"/>
            <a:r>
              <a:rPr lang="en-US" sz="1167"/>
              <a:t>Web, App, Database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55C27FE1-F7D3-4E08-A0C5-C6512BD50D92}"/>
              </a:ext>
            </a:extLst>
          </p:cNvPr>
          <p:cNvGrpSpPr/>
          <p:nvPr/>
        </p:nvGrpSpPr>
        <p:grpSpPr>
          <a:xfrm>
            <a:off x="1668654" y="2774821"/>
            <a:ext cx="768825" cy="768825"/>
            <a:chOff x="2248123" y="2588660"/>
            <a:chExt cx="922590" cy="922590"/>
          </a:xfrm>
        </p:grpSpPr>
        <p:pic>
          <p:nvPicPr>
            <p:cNvPr id="109" name="Graphic 108">
              <a:extLst>
                <a:ext uri="{FF2B5EF4-FFF2-40B4-BE49-F238E27FC236}">
                  <a16:creationId xmlns:a16="http://schemas.microsoft.com/office/drawing/2014/main" id="{C25A54A4-29A3-42AA-93F4-8A72B07B0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48123" y="2588660"/>
              <a:ext cx="922590" cy="922590"/>
            </a:xfrm>
            <a:prstGeom prst="rect">
              <a:avLst/>
            </a:prstGeom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BC1645F5-3BEB-4F28-B484-AD12CF740F31}"/>
                </a:ext>
              </a:extLst>
            </p:cNvPr>
            <p:cNvSpPr txBox="1"/>
            <p:nvPr/>
          </p:nvSpPr>
          <p:spPr>
            <a:xfrm>
              <a:off x="2340729" y="2799600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Web 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9A58308-3203-4A81-811D-5349B6995125}"/>
              </a:ext>
            </a:extLst>
          </p:cNvPr>
          <p:cNvGrpSpPr/>
          <p:nvPr/>
        </p:nvGrpSpPr>
        <p:grpSpPr>
          <a:xfrm>
            <a:off x="832767" y="3614077"/>
            <a:ext cx="755537" cy="755537"/>
            <a:chOff x="2068779" y="4092725"/>
            <a:chExt cx="906644" cy="906644"/>
          </a:xfrm>
        </p:grpSpPr>
        <p:pic>
          <p:nvPicPr>
            <p:cNvPr id="112" name="Graphic 111">
              <a:extLst>
                <a:ext uri="{FF2B5EF4-FFF2-40B4-BE49-F238E27FC236}">
                  <a16:creationId xmlns:a16="http://schemas.microsoft.com/office/drawing/2014/main" id="{F47A59B8-6FFE-49B2-B870-6ABC20867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68779" y="4092725"/>
              <a:ext cx="906644" cy="906644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3D3E057-5F51-4E4A-BA7A-7B8107DB6EA4}"/>
                </a:ext>
              </a:extLst>
            </p:cNvPr>
            <p:cNvSpPr txBox="1"/>
            <p:nvPr/>
          </p:nvSpPr>
          <p:spPr>
            <a:xfrm>
              <a:off x="2153716" y="4292552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App1 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94A544D-DF3A-46C7-AC65-C58AD839A6AA}"/>
              </a:ext>
            </a:extLst>
          </p:cNvPr>
          <p:cNvGrpSpPr/>
          <p:nvPr/>
        </p:nvGrpSpPr>
        <p:grpSpPr>
          <a:xfrm>
            <a:off x="1163782" y="4412934"/>
            <a:ext cx="1485790" cy="767292"/>
            <a:chOff x="2080773" y="5218554"/>
            <a:chExt cx="1652075" cy="931451"/>
          </a:xfrm>
        </p:grpSpPr>
        <p:pic>
          <p:nvPicPr>
            <p:cNvPr id="115" name="Graphic 114">
              <a:extLst>
                <a:ext uri="{FF2B5EF4-FFF2-40B4-BE49-F238E27FC236}">
                  <a16:creationId xmlns:a16="http://schemas.microsoft.com/office/drawing/2014/main" id="{C7DCA922-4CDC-4343-B3F5-2AFB5B8AB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80773" y="5218554"/>
              <a:ext cx="1652075" cy="931451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63C9EB0-2D3E-4B93-B71B-4D94601C6947}"/>
                </a:ext>
              </a:extLst>
            </p:cNvPr>
            <p:cNvSpPr txBox="1"/>
            <p:nvPr/>
          </p:nvSpPr>
          <p:spPr>
            <a:xfrm>
              <a:off x="2296252" y="5389981"/>
              <a:ext cx="1000837" cy="5481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67"/>
                <a:t>Database Master</a:t>
              </a:r>
            </a:p>
          </p:txBody>
        </p:sp>
      </p:grpSp>
      <p:pic>
        <p:nvPicPr>
          <p:cNvPr id="117" name="Graphic 116">
            <a:extLst>
              <a:ext uri="{FF2B5EF4-FFF2-40B4-BE49-F238E27FC236}">
                <a16:creationId xmlns:a16="http://schemas.microsoft.com/office/drawing/2014/main" id="{873F8F55-6A29-4ADB-BF6C-96D944E023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93886" y="2504336"/>
            <a:ext cx="381000" cy="3810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9C589CDB-AD5D-451D-A268-1768AA09EE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4852" y="3616711"/>
            <a:ext cx="755537" cy="755537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771DF6E7-0CD3-4799-91A7-F740DBA0B25E}"/>
              </a:ext>
            </a:extLst>
          </p:cNvPr>
          <p:cNvSpPr txBox="1"/>
          <p:nvPr/>
        </p:nvSpPr>
        <p:spPr>
          <a:xfrm>
            <a:off x="1745634" y="3783235"/>
            <a:ext cx="614481" cy="4515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67"/>
              <a:t>App2</a:t>
            </a:r>
          </a:p>
          <a:p>
            <a:pPr algn="ctr"/>
            <a:endParaRPr lang="en-US" sz="1167"/>
          </a:p>
        </p:txBody>
      </p:sp>
      <p:pic>
        <p:nvPicPr>
          <p:cNvPr id="120" name="Graphic 119">
            <a:extLst>
              <a:ext uri="{FF2B5EF4-FFF2-40B4-BE49-F238E27FC236}">
                <a16:creationId xmlns:a16="http://schemas.microsoft.com/office/drawing/2014/main" id="{84DF1DA2-7656-4F0D-B26E-D4689D33A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6356" y="3630700"/>
            <a:ext cx="755537" cy="755537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F8994E81-EAF4-486D-AEE8-5A69E04A5ABF}"/>
              </a:ext>
            </a:extLst>
          </p:cNvPr>
          <p:cNvSpPr txBox="1"/>
          <p:nvPr/>
        </p:nvSpPr>
        <p:spPr>
          <a:xfrm>
            <a:off x="2577137" y="3797224"/>
            <a:ext cx="614481" cy="2719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67"/>
              <a:t>App3 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8A83E164-37C3-457F-87FD-1403431F3F05}"/>
              </a:ext>
            </a:extLst>
          </p:cNvPr>
          <p:cNvGrpSpPr/>
          <p:nvPr/>
        </p:nvGrpSpPr>
        <p:grpSpPr>
          <a:xfrm>
            <a:off x="7089720" y="3613324"/>
            <a:ext cx="755537" cy="755537"/>
            <a:chOff x="2068779" y="4092725"/>
            <a:chExt cx="906644" cy="906644"/>
          </a:xfrm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id="{D68C8D57-F7CD-4CF5-AE93-E09FD2797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68779" y="4092725"/>
              <a:ext cx="906644" cy="906644"/>
            </a:xfrm>
            <a:prstGeom prst="rect">
              <a:avLst/>
            </a:prstGeom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A1C16013-425F-4D16-94C6-5E05875583AB}"/>
                </a:ext>
              </a:extLst>
            </p:cNvPr>
            <p:cNvSpPr txBox="1"/>
            <p:nvPr/>
          </p:nvSpPr>
          <p:spPr>
            <a:xfrm>
              <a:off x="2153716" y="4292552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App1 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EE13B48-0DD2-41C5-811A-D484A3A8D072}"/>
              </a:ext>
            </a:extLst>
          </p:cNvPr>
          <p:cNvGrpSpPr/>
          <p:nvPr/>
        </p:nvGrpSpPr>
        <p:grpSpPr>
          <a:xfrm>
            <a:off x="7491066" y="4412180"/>
            <a:ext cx="1470053" cy="767292"/>
            <a:chOff x="2080773" y="5218554"/>
            <a:chExt cx="1652075" cy="931451"/>
          </a:xfrm>
        </p:grpSpPr>
        <p:pic>
          <p:nvPicPr>
            <p:cNvPr id="129" name="Graphic 128">
              <a:extLst>
                <a:ext uri="{FF2B5EF4-FFF2-40B4-BE49-F238E27FC236}">
                  <a16:creationId xmlns:a16="http://schemas.microsoft.com/office/drawing/2014/main" id="{DDCD893B-5224-4EFF-83EE-F55F022CD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80773" y="5218554"/>
              <a:ext cx="1652075" cy="931451"/>
            </a:xfrm>
            <a:prstGeom prst="rect">
              <a:avLst/>
            </a:prstGeom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F8D4A776-F64C-4319-95A0-61215668D5E2}"/>
                </a:ext>
              </a:extLst>
            </p:cNvPr>
            <p:cNvSpPr txBox="1"/>
            <p:nvPr/>
          </p:nvSpPr>
          <p:spPr>
            <a:xfrm>
              <a:off x="2296252" y="5389981"/>
              <a:ext cx="1000837" cy="5481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67"/>
                <a:t>Database Replica</a:t>
              </a:r>
            </a:p>
          </p:txBody>
        </p:sp>
      </p:grpSp>
      <p:pic>
        <p:nvPicPr>
          <p:cNvPr id="131" name="Graphic 130">
            <a:extLst>
              <a:ext uri="{FF2B5EF4-FFF2-40B4-BE49-F238E27FC236}">
                <a16:creationId xmlns:a16="http://schemas.microsoft.com/office/drawing/2014/main" id="{2703918B-D91C-46C0-AD56-2F1FECFF9B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1805" y="3615958"/>
            <a:ext cx="755537" cy="755537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35F32950-6487-4F03-A85D-B019DADDEEB2}"/>
              </a:ext>
            </a:extLst>
          </p:cNvPr>
          <p:cNvSpPr txBox="1"/>
          <p:nvPr/>
        </p:nvSpPr>
        <p:spPr>
          <a:xfrm>
            <a:off x="8002586" y="3782482"/>
            <a:ext cx="614481" cy="4515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67"/>
              <a:t>App2</a:t>
            </a:r>
          </a:p>
          <a:p>
            <a:pPr algn="ctr"/>
            <a:endParaRPr lang="en-US" sz="1167"/>
          </a:p>
        </p:txBody>
      </p:sp>
      <p:pic>
        <p:nvPicPr>
          <p:cNvPr id="133" name="Graphic 132">
            <a:extLst>
              <a:ext uri="{FF2B5EF4-FFF2-40B4-BE49-F238E27FC236}">
                <a16:creationId xmlns:a16="http://schemas.microsoft.com/office/drawing/2014/main" id="{8016EB04-4BA1-4901-BF1E-CBE0CC4E5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3308" y="3629947"/>
            <a:ext cx="755537" cy="755537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8DA1E5A4-4D91-4EB8-A394-05409C1F2046}"/>
              </a:ext>
            </a:extLst>
          </p:cNvPr>
          <p:cNvSpPr txBox="1"/>
          <p:nvPr/>
        </p:nvSpPr>
        <p:spPr>
          <a:xfrm>
            <a:off x="8834090" y="3796471"/>
            <a:ext cx="614481" cy="2719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67"/>
              <a:t>App3 </a:t>
            </a:r>
          </a:p>
        </p:txBody>
      </p:sp>
      <p:pic>
        <p:nvPicPr>
          <p:cNvPr id="135" name="Graphic 134">
            <a:extLst>
              <a:ext uri="{FF2B5EF4-FFF2-40B4-BE49-F238E27FC236}">
                <a16:creationId xmlns:a16="http://schemas.microsoft.com/office/drawing/2014/main" id="{256550F6-FAB9-4A35-AB95-682BAD13E9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27407" y="1064181"/>
            <a:ext cx="762000" cy="762000"/>
          </a:xfrm>
          <a:prstGeom prst="rect">
            <a:avLst/>
          </a:prstGeom>
        </p:spPr>
      </p:pic>
      <p:sp>
        <p:nvSpPr>
          <p:cNvPr id="136" name="Rectangle 135">
            <a:extLst>
              <a:ext uri="{FF2B5EF4-FFF2-40B4-BE49-F238E27FC236}">
                <a16:creationId xmlns:a16="http://schemas.microsoft.com/office/drawing/2014/main" id="{85845588-99B1-4C60-A4A4-ED537B21D000}"/>
              </a:ext>
            </a:extLst>
          </p:cNvPr>
          <p:cNvSpPr/>
          <p:nvPr/>
        </p:nvSpPr>
        <p:spPr>
          <a:xfrm>
            <a:off x="418722" y="2454075"/>
            <a:ext cx="4909286" cy="2834104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dash"/>
          </a:ln>
          <a:effectLst>
            <a:glow rad="190500">
              <a:schemeClr val="accent5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1000" tIns="76200" rIns="76200" bIns="38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500">
                <a:solidFill>
                  <a:schemeClr val="tx1"/>
                </a:solidFill>
              </a:rPr>
              <a:t>                                                                   US-EAST-1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B4C1E20B-26C8-48E0-86A9-6779293E68B8}"/>
              </a:ext>
            </a:extLst>
          </p:cNvPr>
          <p:cNvSpPr/>
          <p:nvPr/>
        </p:nvSpPr>
        <p:spPr>
          <a:xfrm>
            <a:off x="6883649" y="2454075"/>
            <a:ext cx="4880851" cy="2834105"/>
          </a:xfrm>
          <a:prstGeom prst="rect">
            <a:avLst/>
          </a:prstGeom>
          <a:noFill/>
          <a:ln w="12700">
            <a:solidFill>
              <a:srgbClr val="B6BAB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1000" tIns="76200" rIns="76200" bIns="38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61970"/>
            <a:r>
              <a:rPr lang="en-US" sz="1500">
                <a:solidFill>
                  <a:schemeClr val="tx1"/>
                </a:solidFill>
              </a:rPr>
              <a:t>                                                                    US-WEST-2</a:t>
            </a:r>
          </a:p>
        </p:txBody>
      </p:sp>
      <p:pic>
        <p:nvPicPr>
          <p:cNvPr id="143" name="Graphic 142">
            <a:extLst>
              <a:ext uri="{FF2B5EF4-FFF2-40B4-BE49-F238E27FC236}">
                <a16:creationId xmlns:a16="http://schemas.microsoft.com/office/drawing/2014/main" id="{29EBC1EE-B5D9-4A22-B7F9-5EA7D45A44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76030" y="2445788"/>
            <a:ext cx="368764" cy="381000"/>
          </a:xfrm>
          <a:prstGeom prst="rect">
            <a:avLst/>
          </a:prstGeom>
        </p:spPr>
      </p:pic>
      <p:pic>
        <p:nvPicPr>
          <p:cNvPr id="144" name="Graphic 143">
            <a:extLst>
              <a:ext uri="{FF2B5EF4-FFF2-40B4-BE49-F238E27FC236}">
                <a16:creationId xmlns:a16="http://schemas.microsoft.com/office/drawing/2014/main" id="{F20755BE-3F69-493B-83A8-5747DAC4E9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46633" y="3387095"/>
            <a:ext cx="537616" cy="537616"/>
          </a:xfrm>
          <a:prstGeom prst="rect">
            <a:avLst/>
          </a:prstGeom>
        </p:spPr>
      </p:pic>
      <p:sp>
        <p:nvSpPr>
          <p:cNvPr id="158" name="Rectangle 157">
            <a:extLst>
              <a:ext uri="{FF2B5EF4-FFF2-40B4-BE49-F238E27FC236}">
                <a16:creationId xmlns:a16="http://schemas.microsoft.com/office/drawing/2014/main" id="{009F3F6D-AA21-4B74-867B-DFFADB517ADE}"/>
              </a:ext>
            </a:extLst>
          </p:cNvPr>
          <p:cNvSpPr/>
          <p:nvPr/>
        </p:nvSpPr>
        <p:spPr>
          <a:xfrm>
            <a:off x="3610792" y="3159288"/>
            <a:ext cx="1530399" cy="1395748"/>
          </a:xfrm>
          <a:prstGeom prst="rect">
            <a:avLst/>
          </a:prstGeom>
          <a:noFill/>
          <a:ln w="12700">
            <a:solidFill>
              <a:srgbClr val="B6BAB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76200" rIns="76200" bIns="38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B7261F98-9FA5-46FE-A106-05AF824D03C2}"/>
              </a:ext>
            </a:extLst>
          </p:cNvPr>
          <p:cNvSpPr txBox="1"/>
          <p:nvPr/>
        </p:nvSpPr>
        <p:spPr>
          <a:xfrm>
            <a:off x="3521496" y="3918028"/>
            <a:ext cx="1694512" cy="451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/>
              <a:t>Snapshots AMIs:</a:t>
            </a:r>
          </a:p>
          <a:p>
            <a:pPr algn="ctr"/>
            <a:r>
              <a:rPr lang="en-US" sz="1167"/>
              <a:t>Web, App, Database</a:t>
            </a:r>
          </a:p>
        </p:txBody>
      </p:sp>
      <p:pic>
        <p:nvPicPr>
          <p:cNvPr id="160" name="Graphic 159">
            <a:extLst>
              <a:ext uri="{FF2B5EF4-FFF2-40B4-BE49-F238E27FC236}">
                <a16:creationId xmlns:a16="http://schemas.microsoft.com/office/drawing/2014/main" id="{D2C0CCA6-8CC3-415A-B1B6-6C9E855415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09742" y="3380412"/>
            <a:ext cx="537616" cy="537616"/>
          </a:xfrm>
          <a:prstGeom prst="rect">
            <a:avLst/>
          </a:prstGeom>
        </p:spPr>
      </p:pic>
      <p:grpSp>
        <p:nvGrpSpPr>
          <p:cNvPr id="170" name="Group 169">
            <a:extLst>
              <a:ext uri="{FF2B5EF4-FFF2-40B4-BE49-F238E27FC236}">
                <a16:creationId xmlns:a16="http://schemas.microsoft.com/office/drawing/2014/main" id="{EA93CAB3-8381-4007-B6F5-0FAA001BFA0F}"/>
              </a:ext>
            </a:extLst>
          </p:cNvPr>
          <p:cNvGrpSpPr/>
          <p:nvPr/>
        </p:nvGrpSpPr>
        <p:grpSpPr>
          <a:xfrm>
            <a:off x="1033590" y="677527"/>
            <a:ext cx="1880176" cy="1429712"/>
            <a:chOff x="1480937" y="1308906"/>
            <a:chExt cx="2256211" cy="1715654"/>
          </a:xfrm>
        </p:grpSpPr>
        <p:pic>
          <p:nvPicPr>
            <p:cNvPr id="171" name="Graphic 170">
              <a:extLst>
                <a:ext uri="{FF2B5EF4-FFF2-40B4-BE49-F238E27FC236}">
                  <a16:creationId xmlns:a16="http://schemas.microsoft.com/office/drawing/2014/main" id="{6B4A8D59-AA7A-44D9-BDF5-30BB4AA5F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151842" y="1308906"/>
              <a:ext cx="914400" cy="914400"/>
            </a:xfrm>
            <a:prstGeom prst="rect">
              <a:avLst/>
            </a:prstGeom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60C2389F-BF63-40D8-B610-E5B2C5108F55}"/>
                </a:ext>
              </a:extLst>
            </p:cNvPr>
            <p:cNvSpPr txBox="1"/>
            <p:nvPr/>
          </p:nvSpPr>
          <p:spPr>
            <a:xfrm>
              <a:off x="1480937" y="2175097"/>
              <a:ext cx="2256211" cy="849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/>
                <a:t>Users in </a:t>
              </a:r>
            </a:p>
            <a:p>
              <a:pPr algn="ctr"/>
              <a:r>
                <a:rPr lang="en-US" sz="2000" b="1"/>
                <a:t>New York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C1DF8569-C3D3-4AB5-9594-D88334F69067}"/>
              </a:ext>
            </a:extLst>
          </p:cNvPr>
          <p:cNvSpPr txBox="1"/>
          <p:nvPr/>
        </p:nvSpPr>
        <p:spPr>
          <a:xfrm>
            <a:off x="9225666" y="1387238"/>
            <a:ext cx="1763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Users in </a:t>
            </a:r>
          </a:p>
          <a:p>
            <a:pPr algn="ctr"/>
            <a:r>
              <a:rPr lang="en-US" sz="2000" b="1"/>
              <a:t>Los Angeles</a:t>
            </a:r>
          </a:p>
        </p:txBody>
      </p:sp>
      <p:pic>
        <p:nvPicPr>
          <p:cNvPr id="175" name="Graphic 174">
            <a:extLst>
              <a:ext uri="{FF2B5EF4-FFF2-40B4-BE49-F238E27FC236}">
                <a16:creationId xmlns:a16="http://schemas.microsoft.com/office/drawing/2014/main" id="{79A2AA22-DFF7-415D-A0B2-566D5CF84B8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511419" y="677527"/>
            <a:ext cx="762000" cy="762000"/>
          </a:xfrm>
          <a:prstGeom prst="rect">
            <a:avLst/>
          </a:prstGeom>
        </p:spPr>
      </p:pic>
      <p:cxnSp>
        <p:nvCxnSpPr>
          <p:cNvPr id="176" name="Straight Arrow Connector 28">
            <a:extLst>
              <a:ext uri="{FF2B5EF4-FFF2-40B4-BE49-F238E27FC236}">
                <a16:creationId xmlns:a16="http://schemas.microsoft.com/office/drawing/2014/main" id="{063D63C4-D6B3-4B76-95D4-8E722629511A}"/>
              </a:ext>
            </a:extLst>
          </p:cNvPr>
          <p:cNvCxnSpPr>
            <a:cxnSpLocks/>
            <a:stCxn id="136" idx="0"/>
            <a:endCxn id="135" idx="1"/>
          </p:cNvCxnSpPr>
          <p:nvPr/>
        </p:nvCxnSpPr>
        <p:spPr>
          <a:xfrm rot="5400000" flipH="1" flipV="1">
            <a:off x="3795939" y="522607"/>
            <a:ext cx="1008894" cy="2854042"/>
          </a:xfrm>
          <a:prstGeom prst="bentConnector2">
            <a:avLst/>
          </a:prstGeom>
          <a:ln w="38100">
            <a:solidFill>
              <a:schemeClr val="accent3"/>
            </a:solidFill>
            <a:prstDash val="sysDash"/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28">
            <a:extLst>
              <a:ext uri="{FF2B5EF4-FFF2-40B4-BE49-F238E27FC236}">
                <a16:creationId xmlns:a16="http://schemas.microsoft.com/office/drawing/2014/main" id="{E17122B5-FAB4-41CC-9FA8-876D2621CBEA}"/>
              </a:ext>
            </a:extLst>
          </p:cNvPr>
          <p:cNvCxnSpPr>
            <a:cxnSpLocks/>
            <a:endCxn id="171" idx="3"/>
          </p:cNvCxnSpPr>
          <p:nvPr/>
        </p:nvCxnSpPr>
        <p:spPr>
          <a:xfrm rot="10800000">
            <a:off x="2354679" y="1058527"/>
            <a:ext cx="3372729" cy="13051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3"/>
            </a:solidFill>
            <a:prstDash val="sysDash"/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28">
            <a:extLst>
              <a:ext uri="{FF2B5EF4-FFF2-40B4-BE49-F238E27FC236}">
                <a16:creationId xmlns:a16="http://schemas.microsoft.com/office/drawing/2014/main" id="{F9F2A21E-8B90-46C4-BE5E-947837C99A72}"/>
              </a:ext>
            </a:extLst>
          </p:cNvPr>
          <p:cNvCxnSpPr>
            <a:cxnSpLocks/>
            <a:stCxn id="142" idx="0"/>
            <a:endCxn id="135" idx="3"/>
          </p:cNvCxnSpPr>
          <p:nvPr/>
        </p:nvCxnSpPr>
        <p:spPr>
          <a:xfrm rot="16200000" flipV="1">
            <a:off x="7402294" y="532294"/>
            <a:ext cx="1008894" cy="2834668"/>
          </a:xfrm>
          <a:prstGeom prst="bentConnector2">
            <a:avLst/>
          </a:prstGeom>
          <a:ln w="38100">
            <a:solidFill>
              <a:schemeClr val="accent6"/>
            </a:solidFill>
            <a:prstDash val="sysDash"/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A03DE-CC24-4E15-A9DD-9A5146DA411D}"/>
              </a:ext>
            </a:extLst>
          </p:cNvPr>
          <p:cNvSpPr txBox="1"/>
          <p:nvPr/>
        </p:nvSpPr>
        <p:spPr>
          <a:xfrm>
            <a:off x="2714882" y="1272002"/>
            <a:ext cx="158289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/>
              <a:t>Read &amp; Write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C8F9C265-EF38-4885-BC19-1742C5B68D3F}"/>
              </a:ext>
            </a:extLst>
          </p:cNvPr>
          <p:cNvSpPr txBox="1"/>
          <p:nvPr/>
        </p:nvSpPr>
        <p:spPr>
          <a:xfrm>
            <a:off x="7294291" y="1648046"/>
            <a:ext cx="158289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/>
              <a:t>read</a:t>
            </a:r>
          </a:p>
        </p:txBody>
      </p:sp>
      <p:cxnSp>
        <p:nvCxnSpPr>
          <p:cNvPr id="183" name="Straight Arrow Connector 28">
            <a:extLst>
              <a:ext uri="{FF2B5EF4-FFF2-40B4-BE49-F238E27FC236}">
                <a16:creationId xmlns:a16="http://schemas.microsoft.com/office/drawing/2014/main" id="{8369C430-10CB-46E7-B163-107BF66483E6}"/>
              </a:ext>
            </a:extLst>
          </p:cNvPr>
          <p:cNvCxnSpPr>
            <a:cxnSpLocks/>
          </p:cNvCxnSpPr>
          <p:nvPr/>
        </p:nvCxnSpPr>
        <p:spPr>
          <a:xfrm flipV="1">
            <a:off x="3046612" y="1614696"/>
            <a:ext cx="2660463" cy="740665"/>
          </a:xfrm>
          <a:prstGeom prst="bentConnector3">
            <a:avLst>
              <a:gd name="adj1" fmla="val 35778"/>
            </a:avLst>
          </a:prstGeom>
          <a:ln w="38100">
            <a:solidFill>
              <a:schemeClr val="accent6"/>
            </a:solidFill>
            <a:prstDash val="sysDash"/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247429F0-CCFC-4411-AB3A-099C63D4E8C6}"/>
              </a:ext>
            </a:extLst>
          </p:cNvPr>
          <p:cNvSpPr txBox="1"/>
          <p:nvPr/>
        </p:nvSpPr>
        <p:spPr>
          <a:xfrm>
            <a:off x="4470732" y="1653663"/>
            <a:ext cx="737805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/>
              <a:t>write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25240783-418C-4F0D-A4CC-A9C137BCA35E}"/>
              </a:ext>
            </a:extLst>
          </p:cNvPr>
          <p:cNvSpPr txBox="1"/>
          <p:nvPr/>
        </p:nvSpPr>
        <p:spPr>
          <a:xfrm>
            <a:off x="5314381" y="3818942"/>
            <a:ext cx="1582894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/>
              <a:t>Snapshots</a:t>
            </a:r>
          </a:p>
          <a:p>
            <a:pPr algn="ctr"/>
            <a:r>
              <a:rPr lang="en-US" sz="1333"/>
              <a:t>Synchronization</a:t>
            </a:r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CA4BE0DC-13FB-444B-8488-5253BCFAF51C}"/>
              </a:ext>
            </a:extLst>
          </p:cNvPr>
          <p:cNvCxnSpPr>
            <a:cxnSpLocks/>
          </p:cNvCxnSpPr>
          <p:nvPr/>
        </p:nvCxnSpPr>
        <p:spPr>
          <a:xfrm>
            <a:off x="2609296" y="4795796"/>
            <a:ext cx="4860287" cy="0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686BBCFE-8649-4F84-96B6-0BB3F87B5BC4}"/>
              </a:ext>
            </a:extLst>
          </p:cNvPr>
          <p:cNvSpPr txBox="1"/>
          <p:nvPr/>
        </p:nvSpPr>
        <p:spPr>
          <a:xfrm>
            <a:off x="3671616" y="4788268"/>
            <a:ext cx="1938883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/>
              <a:t>Database</a:t>
            </a:r>
          </a:p>
          <a:p>
            <a:pPr algn="ctr"/>
            <a:r>
              <a:rPr lang="en-US" sz="1333"/>
              <a:t>Synchronization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4BE328B-3365-4835-A568-0D409DC88EA5}"/>
              </a:ext>
            </a:extLst>
          </p:cNvPr>
          <p:cNvGrpSpPr/>
          <p:nvPr/>
        </p:nvGrpSpPr>
        <p:grpSpPr>
          <a:xfrm>
            <a:off x="2521040" y="2774067"/>
            <a:ext cx="768825" cy="768825"/>
            <a:chOff x="2248123" y="2588660"/>
            <a:chExt cx="922590" cy="922590"/>
          </a:xfrm>
        </p:grpSpPr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B9748EB9-F8D2-4F21-9CE0-44085B037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48123" y="2588660"/>
              <a:ext cx="922590" cy="922590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191D819-A5C9-4C6B-9ABF-73550D7AF250}"/>
                </a:ext>
              </a:extLst>
            </p:cNvPr>
            <p:cNvSpPr txBox="1"/>
            <p:nvPr/>
          </p:nvSpPr>
          <p:spPr>
            <a:xfrm>
              <a:off x="2340729" y="2799600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Web 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20389B3-8B8A-473C-BF94-960640B5D9F1}"/>
              </a:ext>
            </a:extLst>
          </p:cNvPr>
          <p:cNvGrpSpPr/>
          <p:nvPr/>
        </p:nvGrpSpPr>
        <p:grpSpPr>
          <a:xfrm>
            <a:off x="818978" y="2781559"/>
            <a:ext cx="768825" cy="768825"/>
            <a:chOff x="2248123" y="2588660"/>
            <a:chExt cx="922590" cy="922590"/>
          </a:xfrm>
        </p:grpSpPr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0D630FD4-AE41-4F3A-BC66-EE84F869E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48123" y="2588660"/>
              <a:ext cx="922590" cy="922590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EC52747-3011-4899-B2F8-1A3270190CDC}"/>
                </a:ext>
              </a:extLst>
            </p:cNvPr>
            <p:cNvSpPr txBox="1"/>
            <p:nvPr/>
          </p:nvSpPr>
          <p:spPr>
            <a:xfrm>
              <a:off x="2340729" y="2799600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Web 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DCB6F0A-F30F-41D9-9EDB-D989F368D7B5}"/>
              </a:ext>
            </a:extLst>
          </p:cNvPr>
          <p:cNvGrpSpPr/>
          <p:nvPr/>
        </p:nvGrpSpPr>
        <p:grpSpPr>
          <a:xfrm>
            <a:off x="7918517" y="2768995"/>
            <a:ext cx="768825" cy="768825"/>
            <a:chOff x="2248123" y="2588660"/>
            <a:chExt cx="922590" cy="922590"/>
          </a:xfrm>
        </p:grpSpPr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id="{E6EEECA1-5F7A-46CC-B64B-354258550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48123" y="2588660"/>
              <a:ext cx="922590" cy="922590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C93D189-583F-4BE4-B34E-467AA09FF39B}"/>
                </a:ext>
              </a:extLst>
            </p:cNvPr>
            <p:cNvSpPr txBox="1"/>
            <p:nvPr/>
          </p:nvSpPr>
          <p:spPr>
            <a:xfrm>
              <a:off x="2340729" y="2799600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Web 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4911EE9-0B33-40EC-84F2-DC178FE8F67F}"/>
              </a:ext>
            </a:extLst>
          </p:cNvPr>
          <p:cNvGrpSpPr/>
          <p:nvPr/>
        </p:nvGrpSpPr>
        <p:grpSpPr>
          <a:xfrm>
            <a:off x="8770903" y="2768241"/>
            <a:ext cx="768825" cy="768825"/>
            <a:chOff x="2248123" y="2588660"/>
            <a:chExt cx="922590" cy="922590"/>
          </a:xfrm>
        </p:grpSpPr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E0862831-CA06-4A72-9C44-6E7F45F16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48123" y="2588660"/>
              <a:ext cx="922590" cy="922590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B6E7453-85EF-4C97-B32A-CE63295515D5}"/>
                </a:ext>
              </a:extLst>
            </p:cNvPr>
            <p:cNvSpPr txBox="1"/>
            <p:nvPr/>
          </p:nvSpPr>
          <p:spPr>
            <a:xfrm>
              <a:off x="2340729" y="2799600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Web 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180134C-2AA2-46B2-8FFF-5D3BC92BB622}"/>
              </a:ext>
            </a:extLst>
          </p:cNvPr>
          <p:cNvGrpSpPr/>
          <p:nvPr/>
        </p:nvGrpSpPr>
        <p:grpSpPr>
          <a:xfrm>
            <a:off x="7068841" y="2775733"/>
            <a:ext cx="768825" cy="768825"/>
            <a:chOff x="2248123" y="2588660"/>
            <a:chExt cx="922590" cy="922590"/>
          </a:xfrm>
        </p:grpSpPr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0B552363-C3D0-44A7-A38A-B39FC6034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48123" y="2588660"/>
              <a:ext cx="922590" cy="922590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63D40CA-34C3-4693-82DA-7EE0C6ABC1C8}"/>
                </a:ext>
              </a:extLst>
            </p:cNvPr>
            <p:cNvSpPr txBox="1"/>
            <p:nvPr/>
          </p:nvSpPr>
          <p:spPr>
            <a:xfrm>
              <a:off x="2340729" y="2799600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Web </a:t>
              </a: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0356E16D-864D-4223-ACC8-911C3F9F2336}"/>
              </a:ext>
            </a:extLst>
          </p:cNvPr>
          <p:cNvSpPr txBox="1"/>
          <p:nvPr/>
        </p:nvSpPr>
        <p:spPr>
          <a:xfrm>
            <a:off x="1033590" y="2512332"/>
            <a:ext cx="418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AZ1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8D5D827-6071-440F-A438-0FE89615FB9F}"/>
              </a:ext>
            </a:extLst>
          </p:cNvPr>
          <p:cNvSpPr txBox="1"/>
          <p:nvPr/>
        </p:nvSpPr>
        <p:spPr>
          <a:xfrm>
            <a:off x="1922765" y="2495190"/>
            <a:ext cx="418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AZ2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5B9ED71-846D-40A8-ACA1-6AC68C687E6D}"/>
              </a:ext>
            </a:extLst>
          </p:cNvPr>
          <p:cNvSpPr txBox="1"/>
          <p:nvPr/>
        </p:nvSpPr>
        <p:spPr>
          <a:xfrm>
            <a:off x="2714352" y="2507822"/>
            <a:ext cx="418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AZ3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7395B39-3909-47B7-8FB4-E9D687765ED5}"/>
              </a:ext>
            </a:extLst>
          </p:cNvPr>
          <p:cNvSpPr txBox="1"/>
          <p:nvPr/>
        </p:nvSpPr>
        <p:spPr>
          <a:xfrm>
            <a:off x="7273833" y="2515311"/>
            <a:ext cx="418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AZ1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FAF7BC-6A5A-4E40-9784-7CDEB2739978}"/>
              </a:ext>
            </a:extLst>
          </p:cNvPr>
          <p:cNvSpPr txBox="1"/>
          <p:nvPr/>
        </p:nvSpPr>
        <p:spPr>
          <a:xfrm>
            <a:off x="8163008" y="2498169"/>
            <a:ext cx="418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AZ2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B31B1B9-AA50-4400-BF16-F35FB68BE6BB}"/>
              </a:ext>
            </a:extLst>
          </p:cNvPr>
          <p:cNvSpPr txBox="1"/>
          <p:nvPr/>
        </p:nvSpPr>
        <p:spPr>
          <a:xfrm>
            <a:off x="8954595" y="2510801"/>
            <a:ext cx="418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AZ3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7E946EA-7BC9-436B-8EA9-E5C9CF7DF47F}"/>
              </a:ext>
            </a:extLst>
          </p:cNvPr>
          <p:cNvSpPr txBox="1"/>
          <p:nvPr/>
        </p:nvSpPr>
        <p:spPr>
          <a:xfrm>
            <a:off x="6900829" y="6152237"/>
            <a:ext cx="1465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mazon Ember" charset="0"/>
                <a:ea typeface="Amazon Ember" charset="0"/>
                <a:cs typeface="Amazon Ember" charset="0"/>
              </a:rPr>
              <a:t>Cost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77CF151-BC83-4BE0-973E-E931A257F248}"/>
              </a:ext>
            </a:extLst>
          </p:cNvPr>
          <p:cNvSpPr txBox="1"/>
          <p:nvPr/>
        </p:nvSpPr>
        <p:spPr>
          <a:xfrm>
            <a:off x="6874141" y="6466213"/>
            <a:ext cx="1465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mazon Ember" charset="0"/>
                <a:ea typeface="Amazon Ember" charset="0"/>
                <a:cs typeface="Amazon Ember" charset="0"/>
              </a:rPr>
              <a:t>Complexity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CA463C7-4A9B-48E2-931C-DF1BD7A406A0}"/>
              </a:ext>
            </a:extLst>
          </p:cNvPr>
          <p:cNvGrpSpPr/>
          <p:nvPr/>
        </p:nvGrpSpPr>
        <p:grpSpPr>
          <a:xfrm>
            <a:off x="5840098" y="5323229"/>
            <a:ext cx="3021452" cy="1531039"/>
            <a:chOff x="10200199" y="7142038"/>
            <a:chExt cx="3021452" cy="917374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DFDA92E-78CD-4630-9417-59BC83614952}"/>
                </a:ext>
              </a:extLst>
            </p:cNvPr>
            <p:cNvSpPr txBox="1"/>
            <p:nvPr/>
          </p:nvSpPr>
          <p:spPr>
            <a:xfrm>
              <a:off x="11486953" y="7211305"/>
              <a:ext cx="1332503" cy="165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Amazon Ember" charset="0"/>
                  <a:ea typeface="Amazon Ember" charset="0"/>
                  <a:cs typeface="Amazon Ember" charset="0"/>
                </a:rPr>
                <a:t>Down time (RTO)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EF2867CA-0B15-4E2F-9B25-628CF98B06C7}"/>
                </a:ext>
              </a:extLst>
            </p:cNvPr>
            <p:cNvCxnSpPr>
              <a:cxnSpLocks/>
            </p:cNvCxnSpPr>
            <p:nvPr/>
          </p:nvCxnSpPr>
          <p:spPr>
            <a:xfrm>
              <a:off x="10862141" y="7344697"/>
              <a:ext cx="2359510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11E206DD-BAF8-43A6-85F4-EA071A76866B}"/>
                </a:ext>
              </a:extLst>
            </p:cNvPr>
            <p:cNvCxnSpPr>
              <a:cxnSpLocks/>
            </p:cNvCxnSpPr>
            <p:nvPr/>
          </p:nvCxnSpPr>
          <p:spPr>
            <a:xfrm>
              <a:off x="10859766" y="7593610"/>
              <a:ext cx="2359510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0" name="Picture 89" descr="Deck_Fire.png">
              <a:extLst>
                <a:ext uri="{FF2B5EF4-FFF2-40B4-BE49-F238E27FC236}">
                  <a16:creationId xmlns:a16="http://schemas.microsoft.com/office/drawing/2014/main" id="{5DC276C7-010E-41A5-B8AD-A60A5077D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00199" y="7248423"/>
              <a:ext cx="729688" cy="640080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4F1763C-1729-4841-87FE-5F2F583CBB5A}"/>
                </a:ext>
              </a:extLst>
            </p:cNvPr>
            <p:cNvSpPr txBox="1"/>
            <p:nvPr/>
          </p:nvSpPr>
          <p:spPr>
            <a:xfrm>
              <a:off x="11163647" y="7425945"/>
              <a:ext cx="14657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Amazon Ember" charset="0"/>
                  <a:ea typeface="Amazon Ember" charset="0"/>
                  <a:cs typeface="Amazon Ember" charset="0"/>
                </a:rPr>
                <a:t>Data loss (RPO)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F12C8CEF-143E-44D1-9113-A13943CFB7A0}"/>
                </a:ext>
              </a:extLst>
            </p:cNvPr>
            <p:cNvSpPr/>
            <p:nvPr/>
          </p:nvSpPr>
          <p:spPr bwMode="auto">
            <a:xfrm>
              <a:off x="10234802" y="7142038"/>
              <a:ext cx="2984474" cy="917374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3" name="Oval 92">
            <a:extLst>
              <a:ext uri="{FF2B5EF4-FFF2-40B4-BE49-F238E27FC236}">
                <a16:creationId xmlns:a16="http://schemas.microsoft.com/office/drawing/2014/main" id="{FA5E2D12-CD93-423B-B356-BFFE596C4574}"/>
              </a:ext>
            </a:extLst>
          </p:cNvPr>
          <p:cNvSpPr>
            <a:spLocks noChangeAspect="1"/>
          </p:cNvSpPr>
          <p:nvPr/>
        </p:nvSpPr>
        <p:spPr>
          <a:xfrm>
            <a:off x="6787147" y="5539081"/>
            <a:ext cx="226935" cy="2286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0AD1865-09B7-43C2-AC26-8064ABFE05D3}"/>
              </a:ext>
            </a:extLst>
          </p:cNvPr>
          <p:cNvSpPr>
            <a:spLocks noChangeAspect="1"/>
          </p:cNvSpPr>
          <p:nvPr/>
        </p:nvSpPr>
        <p:spPr>
          <a:xfrm>
            <a:off x="6900614" y="5977429"/>
            <a:ext cx="226935" cy="2286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00022AAD-483C-4BA3-A958-2A8E098A1330}"/>
              </a:ext>
            </a:extLst>
          </p:cNvPr>
          <p:cNvCxnSpPr>
            <a:cxnSpLocks/>
          </p:cNvCxnSpPr>
          <p:nvPr/>
        </p:nvCxnSpPr>
        <p:spPr>
          <a:xfrm>
            <a:off x="6494755" y="6425360"/>
            <a:ext cx="2359510" cy="0"/>
          </a:xfrm>
          <a:prstGeom prst="straightConnector1">
            <a:avLst/>
          </a:prstGeom>
          <a:ln w="38100">
            <a:solidFill>
              <a:schemeClr val="accent5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B216655F-B1A2-4CC9-B196-1ED82FEED743}"/>
              </a:ext>
            </a:extLst>
          </p:cNvPr>
          <p:cNvSpPr>
            <a:spLocks noChangeAspect="1"/>
          </p:cNvSpPr>
          <p:nvPr/>
        </p:nvSpPr>
        <p:spPr>
          <a:xfrm>
            <a:off x="8234100" y="6287440"/>
            <a:ext cx="226935" cy="2286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B09C36D-62FD-4D76-90BF-1F837C127433}"/>
              </a:ext>
            </a:extLst>
          </p:cNvPr>
          <p:cNvCxnSpPr>
            <a:cxnSpLocks/>
          </p:cNvCxnSpPr>
          <p:nvPr/>
        </p:nvCxnSpPr>
        <p:spPr>
          <a:xfrm>
            <a:off x="6485879" y="6744814"/>
            <a:ext cx="2359510" cy="0"/>
          </a:xfrm>
          <a:prstGeom prst="straightConnector1">
            <a:avLst/>
          </a:prstGeom>
          <a:ln w="38100">
            <a:solidFill>
              <a:schemeClr val="accent5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8D21025C-B427-4CE6-BF2E-1F2ADD524366}"/>
              </a:ext>
            </a:extLst>
          </p:cNvPr>
          <p:cNvSpPr>
            <a:spLocks noChangeAspect="1"/>
          </p:cNvSpPr>
          <p:nvPr/>
        </p:nvSpPr>
        <p:spPr>
          <a:xfrm>
            <a:off x="8372598" y="6602258"/>
            <a:ext cx="226935" cy="2286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4A78517-AED4-4D17-928E-9ABF5E8B34A2}"/>
              </a:ext>
            </a:extLst>
          </p:cNvPr>
          <p:cNvSpPr txBox="1"/>
          <p:nvPr/>
        </p:nvSpPr>
        <p:spPr>
          <a:xfrm>
            <a:off x="5251768" y="582216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LOW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7A8E82A-0122-47DE-985B-B97958B2BF03}"/>
              </a:ext>
            </a:extLst>
          </p:cNvPr>
          <p:cNvSpPr txBox="1"/>
          <p:nvPr/>
        </p:nvSpPr>
        <p:spPr>
          <a:xfrm>
            <a:off x="8802365" y="5822161"/>
            <a:ext cx="960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36013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1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80" grpId="0"/>
      <p:bldP spid="181" grpId="0"/>
      <p:bldP spid="210" grpId="0"/>
      <p:bldP spid="211" grpId="0"/>
      <p:bldP spid="2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1">
            <a:extLst>
              <a:ext uri="{FF2B5EF4-FFF2-40B4-BE49-F238E27FC236}">
                <a16:creationId xmlns:a16="http://schemas.microsoft.com/office/drawing/2014/main" id="{4C6F99CE-8735-4690-8ECA-F814EDEFE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3" y="-808"/>
            <a:ext cx="11655840" cy="899665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Pattern 2: Active/Active (read local, write local)</a:t>
            </a:r>
          </a:p>
        </p:txBody>
      </p:sp>
      <p:cxnSp>
        <p:nvCxnSpPr>
          <p:cNvPr id="82" name="Straight Arrow Connector 28">
            <a:extLst>
              <a:ext uri="{FF2B5EF4-FFF2-40B4-BE49-F238E27FC236}">
                <a16:creationId xmlns:a16="http://schemas.microsoft.com/office/drawing/2014/main" id="{A3C70AB4-30D8-4E9B-9824-FF343B3A6A08}"/>
              </a:ext>
            </a:extLst>
          </p:cNvPr>
          <p:cNvCxnSpPr>
            <a:cxnSpLocks/>
            <a:endCxn id="157" idx="1"/>
          </p:cNvCxnSpPr>
          <p:nvPr/>
        </p:nvCxnSpPr>
        <p:spPr>
          <a:xfrm flipV="1">
            <a:off x="6489407" y="1175912"/>
            <a:ext cx="3022012" cy="150865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/>
            </a:solidFill>
            <a:prstDash val="sysDash"/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D2B34170-10C9-4D3F-9FCB-A2713F95A8D6}"/>
              </a:ext>
            </a:extLst>
          </p:cNvPr>
          <p:cNvSpPr/>
          <p:nvPr/>
        </p:nvSpPr>
        <p:spPr>
          <a:xfrm>
            <a:off x="10038718" y="3149178"/>
            <a:ext cx="1530399" cy="1395748"/>
          </a:xfrm>
          <a:prstGeom prst="rect">
            <a:avLst/>
          </a:prstGeom>
          <a:noFill/>
          <a:ln w="12700">
            <a:solidFill>
              <a:srgbClr val="B6BAB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76200" rIns="76200" bIns="38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CE19CA0-72D6-4172-8284-27A9D0BEEFDA}"/>
              </a:ext>
            </a:extLst>
          </p:cNvPr>
          <p:cNvSpPr txBox="1"/>
          <p:nvPr/>
        </p:nvSpPr>
        <p:spPr>
          <a:xfrm>
            <a:off x="9964382" y="3907918"/>
            <a:ext cx="1687865" cy="451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/>
              <a:t>Snapshots AMIs:</a:t>
            </a:r>
          </a:p>
          <a:p>
            <a:pPr algn="ctr"/>
            <a:r>
              <a:rPr lang="en-US" sz="1167"/>
              <a:t>Web, App, Database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ECA1022-E840-4EFE-A492-40D870574A4A}"/>
              </a:ext>
            </a:extLst>
          </p:cNvPr>
          <p:cNvGrpSpPr/>
          <p:nvPr/>
        </p:nvGrpSpPr>
        <p:grpSpPr>
          <a:xfrm>
            <a:off x="823802" y="3597283"/>
            <a:ext cx="755537" cy="755537"/>
            <a:chOff x="2068779" y="4092725"/>
            <a:chExt cx="906644" cy="906644"/>
          </a:xfrm>
        </p:grpSpPr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32DE1347-7100-47FD-B82E-FEF2A2A9A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68779" y="4092725"/>
              <a:ext cx="906644" cy="906644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1CC08FD-64DB-46AD-8FE3-27DAB3EA008F}"/>
                </a:ext>
              </a:extLst>
            </p:cNvPr>
            <p:cNvSpPr txBox="1"/>
            <p:nvPr/>
          </p:nvSpPr>
          <p:spPr>
            <a:xfrm>
              <a:off x="2153716" y="4292552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App1 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2B3D4B97-BC61-474D-861D-384814E05901}"/>
              </a:ext>
            </a:extLst>
          </p:cNvPr>
          <p:cNvGrpSpPr/>
          <p:nvPr/>
        </p:nvGrpSpPr>
        <p:grpSpPr>
          <a:xfrm>
            <a:off x="1121566" y="4396140"/>
            <a:ext cx="1519041" cy="767292"/>
            <a:chOff x="2080773" y="5218554"/>
            <a:chExt cx="1652075" cy="931451"/>
          </a:xfrm>
        </p:grpSpPr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id="{178AACEA-B2CA-4501-B851-C35AB88D8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80773" y="5218554"/>
              <a:ext cx="1652075" cy="931451"/>
            </a:xfrm>
            <a:prstGeom prst="rect">
              <a:avLst/>
            </a:prstGeom>
          </p:spPr>
        </p:pic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CB5C3D6F-35B5-42FF-AA41-DF27D013015C}"/>
                </a:ext>
              </a:extLst>
            </p:cNvPr>
            <p:cNvSpPr txBox="1"/>
            <p:nvPr/>
          </p:nvSpPr>
          <p:spPr>
            <a:xfrm>
              <a:off x="2296252" y="5389981"/>
              <a:ext cx="1000837" cy="5481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67"/>
                <a:t>Database </a:t>
              </a:r>
              <a:r>
                <a:rPr lang="en-US" sz="1167" b="1"/>
                <a:t>Master</a:t>
              </a:r>
            </a:p>
          </p:txBody>
        </p:sp>
      </p:grpSp>
      <p:pic>
        <p:nvPicPr>
          <p:cNvPr id="94" name="Graphic 93">
            <a:extLst>
              <a:ext uri="{FF2B5EF4-FFF2-40B4-BE49-F238E27FC236}">
                <a16:creationId xmlns:a16="http://schemas.microsoft.com/office/drawing/2014/main" id="{AD7CC1C8-FCA8-4647-B74D-4FBB32DEAC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64803" y="2420246"/>
            <a:ext cx="381000" cy="3810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A66E74B6-492D-4751-915C-E40A54B12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5887" y="3599917"/>
            <a:ext cx="755537" cy="755537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10266E24-B257-47FA-BC9A-E6F02A69048B}"/>
              </a:ext>
            </a:extLst>
          </p:cNvPr>
          <p:cNvSpPr txBox="1"/>
          <p:nvPr/>
        </p:nvSpPr>
        <p:spPr>
          <a:xfrm>
            <a:off x="1736669" y="3766441"/>
            <a:ext cx="614481" cy="4515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67"/>
              <a:t>App2</a:t>
            </a:r>
          </a:p>
          <a:p>
            <a:pPr algn="ctr"/>
            <a:endParaRPr lang="en-US" sz="1167"/>
          </a:p>
        </p:txBody>
      </p:sp>
      <p:pic>
        <p:nvPicPr>
          <p:cNvPr id="97" name="Graphic 96">
            <a:extLst>
              <a:ext uri="{FF2B5EF4-FFF2-40B4-BE49-F238E27FC236}">
                <a16:creationId xmlns:a16="http://schemas.microsoft.com/office/drawing/2014/main" id="{58F9E30E-B7E7-4568-B6A4-85805B6FB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7391" y="3613906"/>
            <a:ext cx="755537" cy="755537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552EE36E-0948-41BA-BB5B-856E5CB07091}"/>
              </a:ext>
            </a:extLst>
          </p:cNvPr>
          <p:cNvSpPr txBox="1"/>
          <p:nvPr/>
        </p:nvSpPr>
        <p:spPr>
          <a:xfrm>
            <a:off x="2568172" y="3780430"/>
            <a:ext cx="614481" cy="2719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67"/>
              <a:t>App3 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8B025D8-AA00-4131-8D4B-4770F424929D}"/>
              </a:ext>
            </a:extLst>
          </p:cNvPr>
          <p:cNvGrpSpPr/>
          <p:nvPr/>
        </p:nvGrpSpPr>
        <p:grpSpPr>
          <a:xfrm>
            <a:off x="7080755" y="3596530"/>
            <a:ext cx="755537" cy="755537"/>
            <a:chOff x="2068779" y="4092725"/>
            <a:chExt cx="906644" cy="906644"/>
          </a:xfrm>
        </p:grpSpPr>
        <p:pic>
          <p:nvPicPr>
            <p:cNvPr id="100" name="Graphic 99">
              <a:extLst>
                <a:ext uri="{FF2B5EF4-FFF2-40B4-BE49-F238E27FC236}">
                  <a16:creationId xmlns:a16="http://schemas.microsoft.com/office/drawing/2014/main" id="{9B27D01D-E791-44A6-8B4F-BAA9C003A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68779" y="4092725"/>
              <a:ext cx="906644" cy="906644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615EFD6-0A9E-4E4B-BB14-F580157390D4}"/>
                </a:ext>
              </a:extLst>
            </p:cNvPr>
            <p:cNvSpPr txBox="1"/>
            <p:nvPr/>
          </p:nvSpPr>
          <p:spPr>
            <a:xfrm>
              <a:off x="2153716" y="4292552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App1 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08B5464-FA60-4C93-888F-7F32A1AA9D76}"/>
              </a:ext>
            </a:extLst>
          </p:cNvPr>
          <p:cNvGrpSpPr/>
          <p:nvPr/>
        </p:nvGrpSpPr>
        <p:grpSpPr>
          <a:xfrm>
            <a:off x="7482102" y="4395386"/>
            <a:ext cx="1478366" cy="767292"/>
            <a:chOff x="2080773" y="5218554"/>
            <a:chExt cx="1652075" cy="931451"/>
          </a:xfrm>
        </p:grpSpPr>
        <p:pic>
          <p:nvPicPr>
            <p:cNvPr id="122" name="Graphic 121">
              <a:extLst>
                <a:ext uri="{FF2B5EF4-FFF2-40B4-BE49-F238E27FC236}">
                  <a16:creationId xmlns:a16="http://schemas.microsoft.com/office/drawing/2014/main" id="{16C209F6-9222-49C8-85C5-AAC80D3EA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80773" y="5218554"/>
              <a:ext cx="1652075" cy="931451"/>
            </a:xfrm>
            <a:prstGeom prst="rect">
              <a:avLst/>
            </a:prstGeom>
          </p:spPr>
        </p:pic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D041523-8A08-4753-88A8-E5795308EA49}"/>
                </a:ext>
              </a:extLst>
            </p:cNvPr>
            <p:cNvSpPr txBox="1"/>
            <p:nvPr/>
          </p:nvSpPr>
          <p:spPr>
            <a:xfrm>
              <a:off x="2296252" y="5389981"/>
              <a:ext cx="1000837" cy="5481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67"/>
                <a:t>Database </a:t>
              </a:r>
              <a:r>
                <a:rPr lang="en-US" sz="1167" b="1"/>
                <a:t>Master</a:t>
              </a:r>
            </a:p>
          </p:txBody>
        </p:sp>
      </p:grpSp>
      <p:pic>
        <p:nvPicPr>
          <p:cNvPr id="124" name="Graphic 123">
            <a:extLst>
              <a:ext uri="{FF2B5EF4-FFF2-40B4-BE49-F238E27FC236}">
                <a16:creationId xmlns:a16="http://schemas.microsoft.com/office/drawing/2014/main" id="{13127A6A-0C36-4020-9C99-57A8C8130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22840" y="3599164"/>
            <a:ext cx="755537" cy="755537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56A1FD8B-80F0-4F36-AC6D-669087D8CD9B}"/>
              </a:ext>
            </a:extLst>
          </p:cNvPr>
          <p:cNvSpPr txBox="1"/>
          <p:nvPr/>
        </p:nvSpPr>
        <p:spPr>
          <a:xfrm>
            <a:off x="7993621" y="3765688"/>
            <a:ext cx="614481" cy="4515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67"/>
              <a:t>App2</a:t>
            </a:r>
          </a:p>
          <a:p>
            <a:pPr algn="ctr"/>
            <a:endParaRPr lang="en-US" sz="1167"/>
          </a:p>
        </p:txBody>
      </p:sp>
      <p:pic>
        <p:nvPicPr>
          <p:cNvPr id="139" name="Graphic 138">
            <a:extLst>
              <a:ext uri="{FF2B5EF4-FFF2-40B4-BE49-F238E27FC236}">
                <a16:creationId xmlns:a16="http://schemas.microsoft.com/office/drawing/2014/main" id="{BE5670B8-E811-4135-8758-160F69636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54343" y="3613153"/>
            <a:ext cx="755537" cy="755537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F3E64286-9A0C-4380-9070-4731CA0B2A68}"/>
              </a:ext>
            </a:extLst>
          </p:cNvPr>
          <p:cNvSpPr txBox="1"/>
          <p:nvPr/>
        </p:nvSpPr>
        <p:spPr>
          <a:xfrm>
            <a:off x="8825125" y="3779677"/>
            <a:ext cx="614481" cy="2719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67"/>
              <a:t>App3 </a:t>
            </a:r>
          </a:p>
        </p:txBody>
      </p:sp>
      <p:pic>
        <p:nvPicPr>
          <p:cNvPr id="141" name="Graphic 140">
            <a:extLst>
              <a:ext uri="{FF2B5EF4-FFF2-40B4-BE49-F238E27FC236}">
                <a16:creationId xmlns:a16="http://schemas.microsoft.com/office/drawing/2014/main" id="{204A1DED-B8C7-4DD4-B498-D7DA6CC50E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27407" y="1181566"/>
            <a:ext cx="762000" cy="762000"/>
          </a:xfrm>
          <a:prstGeom prst="rect">
            <a:avLst/>
          </a:prstGeom>
        </p:spPr>
      </p:pic>
      <p:sp>
        <p:nvSpPr>
          <p:cNvPr id="145" name="Rectangle 144">
            <a:extLst>
              <a:ext uri="{FF2B5EF4-FFF2-40B4-BE49-F238E27FC236}">
                <a16:creationId xmlns:a16="http://schemas.microsoft.com/office/drawing/2014/main" id="{74400B28-3BF5-4B66-9E6C-9EBBC6F3F9F5}"/>
              </a:ext>
            </a:extLst>
          </p:cNvPr>
          <p:cNvSpPr/>
          <p:nvPr/>
        </p:nvSpPr>
        <p:spPr>
          <a:xfrm>
            <a:off x="409757" y="2437281"/>
            <a:ext cx="4909286" cy="2834104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dash"/>
          </a:ln>
          <a:effectLst>
            <a:glow rad="190500">
              <a:schemeClr val="accent5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1000" tIns="76200" rIns="76200" bIns="38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500">
                <a:solidFill>
                  <a:schemeClr val="tx1"/>
                </a:solidFill>
              </a:rPr>
              <a:t>                                                                     US-WEST-2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0071A057-33C3-4AF1-942A-E2186A21BA45}"/>
              </a:ext>
            </a:extLst>
          </p:cNvPr>
          <p:cNvSpPr/>
          <p:nvPr/>
        </p:nvSpPr>
        <p:spPr>
          <a:xfrm>
            <a:off x="6874684" y="2437281"/>
            <a:ext cx="4880851" cy="2834105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dash"/>
          </a:ln>
          <a:effectLst>
            <a:glow rad="190500">
              <a:schemeClr val="accent5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1000" tIns="76200" rIns="76200" bIns="38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500">
                <a:solidFill>
                  <a:schemeClr val="tx1"/>
                </a:solidFill>
              </a:rPr>
              <a:t>                                                                      US-EAST-1</a:t>
            </a:r>
          </a:p>
        </p:txBody>
      </p:sp>
      <p:pic>
        <p:nvPicPr>
          <p:cNvPr id="147" name="Graphic 146">
            <a:extLst>
              <a:ext uri="{FF2B5EF4-FFF2-40B4-BE49-F238E27FC236}">
                <a16:creationId xmlns:a16="http://schemas.microsoft.com/office/drawing/2014/main" id="{6140770C-E69B-44F8-816F-E166F9A8BC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21686" y="2485080"/>
            <a:ext cx="368764" cy="381000"/>
          </a:xfrm>
          <a:prstGeom prst="rect">
            <a:avLst/>
          </a:prstGeom>
        </p:spPr>
      </p:pic>
      <p:pic>
        <p:nvPicPr>
          <p:cNvPr id="148" name="Graphic 147">
            <a:extLst>
              <a:ext uri="{FF2B5EF4-FFF2-40B4-BE49-F238E27FC236}">
                <a16:creationId xmlns:a16="http://schemas.microsoft.com/office/drawing/2014/main" id="{B7E2E291-F33A-4CA3-895B-58CE0B1056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37668" y="3370301"/>
            <a:ext cx="537616" cy="537616"/>
          </a:xfrm>
          <a:prstGeom prst="rect">
            <a:avLst/>
          </a:prstGeom>
        </p:spPr>
      </p:pic>
      <p:sp>
        <p:nvSpPr>
          <p:cNvPr id="149" name="Rectangle 148">
            <a:extLst>
              <a:ext uri="{FF2B5EF4-FFF2-40B4-BE49-F238E27FC236}">
                <a16:creationId xmlns:a16="http://schemas.microsoft.com/office/drawing/2014/main" id="{46E73DD0-BFC1-41AA-AD0B-B00221EA0D72}"/>
              </a:ext>
            </a:extLst>
          </p:cNvPr>
          <p:cNvSpPr/>
          <p:nvPr/>
        </p:nvSpPr>
        <p:spPr>
          <a:xfrm>
            <a:off x="3601827" y="3142493"/>
            <a:ext cx="1530399" cy="1395748"/>
          </a:xfrm>
          <a:prstGeom prst="rect">
            <a:avLst/>
          </a:prstGeom>
          <a:noFill/>
          <a:ln w="12700">
            <a:solidFill>
              <a:srgbClr val="B6BAB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76200" rIns="76200" bIns="38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26CA2C4-1545-41ED-88CB-46D253FF9A1A}"/>
              </a:ext>
            </a:extLst>
          </p:cNvPr>
          <p:cNvSpPr txBox="1"/>
          <p:nvPr/>
        </p:nvSpPr>
        <p:spPr>
          <a:xfrm>
            <a:off x="3540264" y="3901233"/>
            <a:ext cx="1650153" cy="451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/>
              <a:t>Snapshots AMIs:</a:t>
            </a:r>
          </a:p>
          <a:p>
            <a:pPr algn="ctr"/>
            <a:r>
              <a:rPr lang="en-US" sz="1167"/>
              <a:t>Web, App, Database</a:t>
            </a:r>
          </a:p>
        </p:txBody>
      </p:sp>
      <p:pic>
        <p:nvPicPr>
          <p:cNvPr id="151" name="Graphic 150">
            <a:extLst>
              <a:ext uri="{FF2B5EF4-FFF2-40B4-BE49-F238E27FC236}">
                <a16:creationId xmlns:a16="http://schemas.microsoft.com/office/drawing/2014/main" id="{3AED4FA8-A7FB-4D3A-B06C-933E426504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00777" y="3363618"/>
            <a:ext cx="537616" cy="537616"/>
          </a:xfrm>
          <a:prstGeom prst="rect">
            <a:avLst/>
          </a:prstGeom>
        </p:spPr>
      </p:pic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CA5E403-D1D8-4873-979F-9FE500E99DD3}"/>
              </a:ext>
            </a:extLst>
          </p:cNvPr>
          <p:cNvGrpSpPr/>
          <p:nvPr/>
        </p:nvGrpSpPr>
        <p:grpSpPr>
          <a:xfrm>
            <a:off x="1033590" y="794912"/>
            <a:ext cx="1880176" cy="1429712"/>
            <a:chOff x="1480937" y="1308906"/>
            <a:chExt cx="2256211" cy="1715654"/>
          </a:xfrm>
        </p:grpSpPr>
        <p:pic>
          <p:nvPicPr>
            <p:cNvPr id="153" name="Graphic 152">
              <a:extLst>
                <a:ext uri="{FF2B5EF4-FFF2-40B4-BE49-F238E27FC236}">
                  <a16:creationId xmlns:a16="http://schemas.microsoft.com/office/drawing/2014/main" id="{9C583899-E5A7-404B-A779-BEB5C773D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151842" y="1308906"/>
              <a:ext cx="914400" cy="914400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50E0DCE8-C85F-4BAB-8BFC-F60765BC5C68}"/>
                </a:ext>
              </a:extLst>
            </p:cNvPr>
            <p:cNvSpPr txBox="1"/>
            <p:nvPr/>
          </p:nvSpPr>
          <p:spPr>
            <a:xfrm>
              <a:off x="1480937" y="2175097"/>
              <a:ext cx="2256211" cy="849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/>
                <a:t>Users in </a:t>
              </a:r>
            </a:p>
            <a:p>
              <a:pPr algn="ctr"/>
              <a:r>
                <a:rPr lang="en-US" sz="2000" b="1"/>
                <a:t>San Francisco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C053013-E150-414A-B075-A4FE36BC49B7}"/>
              </a:ext>
            </a:extLst>
          </p:cNvPr>
          <p:cNvGrpSpPr/>
          <p:nvPr/>
        </p:nvGrpSpPr>
        <p:grpSpPr>
          <a:xfrm>
            <a:off x="9100972" y="794912"/>
            <a:ext cx="1582894" cy="1417597"/>
            <a:chOff x="3659337" y="1310430"/>
            <a:chExt cx="1899473" cy="1701116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0C70CB5-4597-4752-82D7-1B7571A4C5D6}"/>
                </a:ext>
              </a:extLst>
            </p:cNvPr>
            <p:cNvSpPr txBox="1"/>
            <p:nvPr/>
          </p:nvSpPr>
          <p:spPr>
            <a:xfrm>
              <a:off x="3659337" y="2162083"/>
              <a:ext cx="1899473" cy="849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/>
                <a:t>Users in </a:t>
              </a:r>
            </a:p>
            <a:p>
              <a:pPr algn="ctr"/>
              <a:r>
                <a:rPr lang="en-US" sz="2000" b="1"/>
                <a:t>New York</a:t>
              </a:r>
            </a:p>
          </p:txBody>
        </p:sp>
        <p:pic>
          <p:nvPicPr>
            <p:cNvPr id="157" name="Graphic 156">
              <a:extLst>
                <a:ext uri="{FF2B5EF4-FFF2-40B4-BE49-F238E27FC236}">
                  <a16:creationId xmlns:a16="http://schemas.microsoft.com/office/drawing/2014/main" id="{3D73D5D0-8CA6-444E-9E77-A2B1F2AEF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151874" y="1310430"/>
              <a:ext cx="914400" cy="914400"/>
            </a:xfrm>
            <a:prstGeom prst="rect">
              <a:avLst/>
            </a:prstGeom>
          </p:spPr>
        </p:pic>
      </p:grpSp>
      <p:cxnSp>
        <p:nvCxnSpPr>
          <p:cNvPr id="161" name="Straight Arrow Connector 28">
            <a:extLst>
              <a:ext uri="{FF2B5EF4-FFF2-40B4-BE49-F238E27FC236}">
                <a16:creationId xmlns:a16="http://schemas.microsoft.com/office/drawing/2014/main" id="{0944B848-304B-4E72-AD43-CC2B46ECD686}"/>
              </a:ext>
            </a:extLst>
          </p:cNvPr>
          <p:cNvCxnSpPr>
            <a:cxnSpLocks/>
            <a:stCxn id="145" idx="0"/>
          </p:cNvCxnSpPr>
          <p:nvPr/>
        </p:nvCxnSpPr>
        <p:spPr>
          <a:xfrm rot="5400000" flipH="1" flipV="1">
            <a:off x="3829574" y="539447"/>
            <a:ext cx="932660" cy="2863009"/>
          </a:xfrm>
          <a:prstGeom prst="bentConnector2">
            <a:avLst/>
          </a:prstGeom>
          <a:ln w="38100">
            <a:solidFill>
              <a:schemeClr val="accent3"/>
            </a:solidFill>
            <a:prstDash val="sysDash"/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28">
            <a:extLst>
              <a:ext uri="{FF2B5EF4-FFF2-40B4-BE49-F238E27FC236}">
                <a16:creationId xmlns:a16="http://schemas.microsoft.com/office/drawing/2014/main" id="{DD50DC4A-A5AB-4112-8ECC-F4CAC85A1CB2}"/>
              </a:ext>
            </a:extLst>
          </p:cNvPr>
          <p:cNvCxnSpPr>
            <a:cxnSpLocks/>
            <a:endCxn id="153" idx="3"/>
          </p:cNvCxnSpPr>
          <p:nvPr/>
        </p:nvCxnSpPr>
        <p:spPr>
          <a:xfrm rot="10800000">
            <a:off x="2354679" y="1175912"/>
            <a:ext cx="3372729" cy="150864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3"/>
            </a:solidFill>
            <a:prstDash val="sysDash"/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28">
            <a:extLst>
              <a:ext uri="{FF2B5EF4-FFF2-40B4-BE49-F238E27FC236}">
                <a16:creationId xmlns:a16="http://schemas.microsoft.com/office/drawing/2014/main" id="{BF595E0F-3222-4D74-A2EB-CFDFD2C2275B}"/>
              </a:ext>
            </a:extLst>
          </p:cNvPr>
          <p:cNvCxnSpPr>
            <a:cxnSpLocks/>
            <a:stCxn id="146" idx="0"/>
          </p:cNvCxnSpPr>
          <p:nvPr/>
        </p:nvCxnSpPr>
        <p:spPr>
          <a:xfrm rot="16200000" flipV="1">
            <a:off x="7435929" y="558099"/>
            <a:ext cx="932660" cy="2825703"/>
          </a:xfrm>
          <a:prstGeom prst="bentConnector2">
            <a:avLst/>
          </a:prstGeom>
          <a:ln w="38100">
            <a:solidFill>
              <a:schemeClr val="accent6"/>
            </a:solidFill>
            <a:prstDash val="sysDash"/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190CA966-B40A-47AB-8F6F-511B56FE350F}"/>
              </a:ext>
            </a:extLst>
          </p:cNvPr>
          <p:cNvSpPr txBox="1"/>
          <p:nvPr/>
        </p:nvSpPr>
        <p:spPr>
          <a:xfrm>
            <a:off x="3014562" y="1765431"/>
            <a:ext cx="158289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/>
              <a:t>Read &amp; Write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F771599-9358-4345-9554-0A20C9D0AB13}"/>
              </a:ext>
            </a:extLst>
          </p:cNvPr>
          <p:cNvSpPr txBox="1"/>
          <p:nvPr/>
        </p:nvSpPr>
        <p:spPr>
          <a:xfrm>
            <a:off x="7294291" y="1765431"/>
            <a:ext cx="158289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/>
              <a:t>Read &amp; Write</a:t>
            </a: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3EB92CFB-D49F-44FA-BB2B-9455EA3ADD94}"/>
              </a:ext>
            </a:extLst>
          </p:cNvPr>
          <p:cNvCxnSpPr>
            <a:cxnSpLocks/>
            <a:stCxn id="92" idx="3"/>
          </p:cNvCxnSpPr>
          <p:nvPr/>
        </p:nvCxnSpPr>
        <p:spPr>
          <a:xfrm flipV="1">
            <a:off x="2640607" y="4779004"/>
            <a:ext cx="4823461" cy="782"/>
          </a:xfrm>
          <a:prstGeom prst="straightConnector1">
            <a:avLst/>
          </a:prstGeom>
          <a:ln w="63500">
            <a:solidFill>
              <a:schemeClr val="accent1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82244A54-20B6-4AF5-997C-5532E76491B0}"/>
              </a:ext>
            </a:extLst>
          </p:cNvPr>
          <p:cNvSpPr txBox="1"/>
          <p:nvPr/>
        </p:nvSpPr>
        <p:spPr>
          <a:xfrm>
            <a:off x="3662651" y="4771474"/>
            <a:ext cx="1938883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/>
              <a:t>Database</a:t>
            </a:r>
          </a:p>
          <a:p>
            <a:pPr algn="ctr"/>
            <a:r>
              <a:rPr lang="en-US" sz="1333"/>
              <a:t>Synchronization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087C91F4-5265-4AC0-A662-05F9116DBC40}"/>
              </a:ext>
            </a:extLst>
          </p:cNvPr>
          <p:cNvSpPr txBox="1"/>
          <p:nvPr/>
        </p:nvSpPr>
        <p:spPr>
          <a:xfrm>
            <a:off x="3910883" y="696809"/>
            <a:ext cx="4395047" cy="451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33" b="1"/>
              <a:t>Multi-master, multi-region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CF11B4D-D3B7-4B32-B896-A568F8D060FA}"/>
              </a:ext>
            </a:extLst>
          </p:cNvPr>
          <p:cNvGrpSpPr/>
          <p:nvPr/>
        </p:nvGrpSpPr>
        <p:grpSpPr>
          <a:xfrm>
            <a:off x="7909552" y="2752201"/>
            <a:ext cx="768825" cy="768825"/>
            <a:chOff x="2248123" y="2588660"/>
            <a:chExt cx="922590" cy="922590"/>
          </a:xfrm>
        </p:grpSpPr>
        <p:pic>
          <p:nvPicPr>
            <p:cNvPr id="173" name="Graphic 172">
              <a:extLst>
                <a:ext uri="{FF2B5EF4-FFF2-40B4-BE49-F238E27FC236}">
                  <a16:creationId xmlns:a16="http://schemas.microsoft.com/office/drawing/2014/main" id="{179CC887-802A-4985-8F40-0332D57C1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48123" y="2588660"/>
              <a:ext cx="922590" cy="922590"/>
            </a:xfrm>
            <a:prstGeom prst="rect">
              <a:avLst/>
            </a:prstGeom>
          </p:spPr>
        </p:pic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50838DA3-6283-42AF-A6B7-7D15B313EA3F}"/>
                </a:ext>
              </a:extLst>
            </p:cNvPr>
            <p:cNvSpPr txBox="1"/>
            <p:nvPr/>
          </p:nvSpPr>
          <p:spPr>
            <a:xfrm>
              <a:off x="2340729" y="2799600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Web </a:t>
              </a: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B541F291-8B01-4403-826D-C1E671D7B3C3}"/>
              </a:ext>
            </a:extLst>
          </p:cNvPr>
          <p:cNvGrpSpPr/>
          <p:nvPr/>
        </p:nvGrpSpPr>
        <p:grpSpPr>
          <a:xfrm>
            <a:off x="8761938" y="2751447"/>
            <a:ext cx="768825" cy="768825"/>
            <a:chOff x="2248123" y="2588660"/>
            <a:chExt cx="922590" cy="922590"/>
          </a:xfrm>
        </p:grpSpPr>
        <p:pic>
          <p:nvPicPr>
            <p:cNvPr id="185" name="Graphic 184">
              <a:extLst>
                <a:ext uri="{FF2B5EF4-FFF2-40B4-BE49-F238E27FC236}">
                  <a16:creationId xmlns:a16="http://schemas.microsoft.com/office/drawing/2014/main" id="{A6528B2C-BD00-42DF-8F76-5449F6523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48123" y="2588660"/>
              <a:ext cx="922590" cy="922590"/>
            </a:xfrm>
            <a:prstGeom prst="rect">
              <a:avLst/>
            </a:prstGeom>
          </p:spPr>
        </p:pic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4503CBC8-36C7-45E8-A277-80CA6BB96C0B}"/>
                </a:ext>
              </a:extLst>
            </p:cNvPr>
            <p:cNvSpPr txBox="1"/>
            <p:nvPr/>
          </p:nvSpPr>
          <p:spPr>
            <a:xfrm>
              <a:off x="2340729" y="2799600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Web </a:t>
              </a:r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252FA8B0-B9DB-4066-9993-F14D47DA1F8C}"/>
              </a:ext>
            </a:extLst>
          </p:cNvPr>
          <p:cNvGrpSpPr/>
          <p:nvPr/>
        </p:nvGrpSpPr>
        <p:grpSpPr>
          <a:xfrm>
            <a:off x="7059876" y="2758939"/>
            <a:ext cx="768825" cy="768825"/>
            <a:chOff x="2248123" y="2588660"/>
            <a:chExt cx="922590" cy="922590"/>
          </a:xfrm>
        </p:grpSpPr>
        <p:pic>
          <p:nvPicPr>
            <p:cNvPr id="188" name="Graphic 187">
              <a:extLst>
                <a:ext uri="{FF2B5EF4-FFF2-40B4-BE49-F238E27FC236}">
                  <a16:creationId xmlns:a16="http://schemas.microsoft.com/office/drawing/2014/main" id="{C022324B-8E58-4928-ABFA-AD4F5C83C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48123" y="2588660"/>
              <a:ext cx="922590" cy="922590"/>
            </a:xfrm>
            <a:prstGeom prst="rect">
              <a:avLst/>
            </a:prstGeom>
          </p:spPr>
        </p:pic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4F2CA706-18F4-4F0F-AA92-249F234DBB1F}"/>
                </a:ext>
              </a:extLst>
            </p:cNvPr>
            <p:cNvSpPr txBox="1"/>
            <p:nvPr/>
          </p:nvSpPr>
          <p:spPr>
            <a:xfrm>
              <a:off x="2340729" y="2799600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Web </a:t>
              </a:r>
            </a:p>
          </p:txBody>
        </p:sp>
      </p:grpSp>
      <p:sp>
        <p:nvSpPr>
          <p:cNvPr id="190" name="TextBox 189">
            <a:extLst>
              <a:ext uri="{FF2B5EF4-FFF2-40B4-BE49-F238E27FC236}">
                <a16:creationId xmlns:a16="http://schemas.microsoft.com/office/drawing/2014/main" id="{F639F3CE-5030-4230-8907-1C412F8319D0}"/>
              </a:ext>
            </a:extLst>
          </p:cNvPr>
          <p:cNvSpPr txBox="1"/>
          <p:nvPr/>
        </p:nvSpPr>
        <p:spPr>
          <a:xfrm>
            <a:off x="7264868" y="2498517"/>
            <a:ext cx="418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AZ1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E1D5C327-8EC3-4092-B8DA-0B7120EA549A}"/>
              </a:ext>
            </a:extLst>
          </p:cNvPr>
          <p:cNvSpPr txBox="1"/>
          <p:nvPr/>
        </p:nvSpPr>
        <p:spPr>
          <a:xfrm>
            <a:off x="8154043" y="2481375"/>
            <a:ext cx="418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AZ2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339EC59A-9DE8-42D8-8F78-9659BD02ECEB}"/>
              </a:ext>
            </a:extLst>
          </p:cNvPr>
          <p:cNvSpPr txBox="1"/>
          <p:nvPr/>
        </p:nvSpPr>
        <p:spPr>
          <a:xfrm>
            <a:off x="8945630" y="2494007"/>
            <a:ext cx="418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AZ3</a:t>
            </a:r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5AA43D71-ACDB-4D7B-8602-841C42DC21B0}"/>
              </a:ext>
            </a:extLst>
          </p:cNvPr>
          <p:cNvGrpSpPr/>
          <p:nvPr/>
        </p:nvGrpSpPr>
        <p:grpSpPr>
          <a:xfrm>
            <a:off x="1669487" y="2746654"/>
            <a:ext cx="768825" cy="768825"/>
            <a:chOff x="2248123" y="2588660"/>
            <a:chExt cx="922590" cy="922590"/>
          </a:xfrm>
        </p:grpSpPr>
        <p:pic>
          <p:nvPicPr>
            <p:cNvPr id="194" name="Graphic 193">
              <a:extLst>
                <a:ext uri="{FF2B5EF4-FFF2-40B4-BE49-F238E27FC236}">
                  <a16:creationId xmlns:a16="http://schemas.microsoft.com/office/drawing/2014/main" id="{D315F385-5E4E-420A-A005-2FAFD4FB3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48123" y="2588660"/>
              <a:ext cx="922590" cy="922590"/>
            </a:xfrm>
            <a:prstGeom prst="rect">
              <a:avLst/>
            </a:prstGeom>
          </p:spPr>
        </p:pic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0FA0E647-275C-47E4-A281-AACDC44951D4}"/>
                </a:ext>
              </a:extLst>
            </p:cNvPr>
            <p:cNvSpPr txBox="1"/>
            <p:nvPr/>
          </p:nvSpPr>
          <p:spPr>
            <a:xfrm>
              <a:off x="2340729" y="2799600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Web </a:t>
              </a:r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00B8EB3E-522C-4E46-BA13-ECF7298CBDFF}"/>
              </a:ext>
            </a:extLst>
          </p:cNvPr>
          <p:cNvGrpSpPr/>
          <p:nvPr/>
        </p:nvGrpSpPr>
        <p:grpSpPr>
          <a:xfrm>
            <a:off x="2521873" y="2745900"/>
            <a:ext cx="768825" cy="768825"/>
            <a:chOff x="2248123" y="2588660"/>
            <a:chExt cx="922590" cy="922590"/>
          </a:xfrm>
        </p:grpSpPr>
        <p:pic>
          <p:nvPicPr>
            <p:cNvPr id="197" name="Graphic 196">
              <a:extLst>
                <a:ext uri="{FF2B5EF4-FFF2-40B4-BE49-F238E27FC236}">
                  <a16:creationId xmlns:a16="http://schemas.microsoft.com/office/drawing/2014/main" id="{A383C372-B2CD-4BA4-82B4-02D2E9363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48123" y="2588660"/>
              <a:ext cx="922590" cy="922590"/>
            </a:xfrm>
            <a:prstGeom prst="rect">
              <a:avLst/>
            </a:prstGeom>
          </p:spPr>
        </p:pic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B9C0016D-B6E8-4F0A-8E2E-818524E5B8B1}"/>
                </a:ext>
              </a:extLst>
            </p:cNvPr>
            <p:cNvSpPr txBox="1"/>
            <p:nvPr/>
          </p:nvSpPr>
          <p:spPr>
            <a:xfrm>
              <a:off x="2340729" y="2799600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Web </a:t>
              </a:r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5334EF1C-05D4-4CB7-BBF3-9AC4BDC44C6C}"/>
              </a:ext>
            </a:extLst>
          </p:cNvPr>
          <p:cNvGrpSpPr/>
          <p:nvPr/>
        </p:nvGrpSpPr>
        <p:grpSpPr>
          <a:xfrm>
            <a:off x="819811" y="2753392"/>
            <a:ext cx="768825" cy="768825"/>
            <a:chOff x="2248123" y="2588660"/>
            <a:chExt cx="922590" cy="922590"/>
          </a:xfrm>
        </p:grpSpPr>
        <p:pic>
          <p:nvPicPr>
            <p:cNvPr id="200" name="Graphic 199">
              <a:extLst>
                <a:ext uri="{FF2B5EF4-FFF2-40B4-BE49-F238E27FC236}">
                  <a16:creationId xmlns:a16="http://schemas.microsoft.com/office/drawing/2014/main" id="{3E808C38-8B63-4887-A642-82CE36B6F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48123" y="2588660"/>
              <a:ext cx="922590" cy="922590"/>
            </a:xfrm>
            <a:prstGeom prst="rect">
              <a:avLst/>
            </a:prstGeom>
          </p:spPr>
        </p:pic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C32F46B5-C17C-4779-8314-30274E07793D}"/>
                </a:ext>
              </a:extLst>
            </p:cNvPr>
            <p:cNvSpPr txBox="1"/>
            <p:nvPr/>
          </p:nvSpPr>
          <p:spPr>
            <a:xfrm>
              <a:off x="2340729" y="2799600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Web </a:t>
              </a:r>
            </a:p>
          </p:txBody>
        </p:sp>
      </p:grpSp>
      <p:sp>
        <p:nvSpPr>
          <p:cNvPr id="202" name="TextBox 201">
            <a:extLst>
              <a:ext uri="{FF2B5EF4-FFF2-40B4-BE49-F238E27FC236}">
                <a16:creationId xmlns:a16="http://schemas.microsoft.com/office/drawing/2014/main" id="{CF5A1762-892A-4A03-B7A9-0A37FA31E190}"/>
              </a:ext>
            </a:extLst>
          </p:cNvPr>
          <p:cNvSpPr txBox="1"/>
          <p:nvPr/>
        </p:nvSpPr>
        <p:spPr>
          <a:xfrm>
            <a:off x="1024803" y="2492970"/>
            <a:ext cx="418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AZ1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0A03823-1271-4A54-B9B5-ED8C33D4C8AA}"/>
              </a:ext>
            </a:extLst>
          </p:cNvPr>
          <p:cNvSpPr txBox="1"/>
          <p:nvPr/>
        </p:nvSpPr>
        <p:spPr>
          <a:xfrm>
            <a:off x="1913978" y="2475828"/>
            <a:ext cx="418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AZ2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E0417E4A-4DE8-4E58-9B51-7257D68FD499}"/>
              </a:ext>
            </a:extLst>
          </p:cNvPr>
          <p:cNvSpPr txBox="1"/>
          <p:nvPr/>
        </p:nvSpPr>
        <p:spPr>
          <a:xfrm>
            <a:off x="2705565" y="2488460"/>
            <a:ext cx="418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AZ3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5BA1BA0-CCBD-4852-91BF-9D35613491D3}"/>
              </a:ext>
            </a:extLst>
          </p:cNvPr>
          <p:cNvSpPr txBox="1"/>
          <p:nvPr/>
        </p:nvSpPr>
        <p:spPr>
          <a:xfrm>
            <a:off x="6984909" y="6151816"/>
            <a:ext cx="1465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mazon Ember" charset="0"/>
                <a:ea typeface="Amazon Ember" charset="0"/>
                <a:cs typeface="Amazon Ember" charset="0"/>
              </a:rPr>
              <a:t>Cost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848C52E-FC57-4AF3-9D4D-8A0C5232A0E0}"/>
              </a:ext>
            </a:extLst>
          </p:cNvPr>
          <p:cNvSpPr txBox="1"/>
          <p:nvPr/>
        </p:nvSpPr>
        <p:spPr>
          <a:xfrm>
            <a:off x="6958221" y="6465792"/>
            <a:ext cx="1465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mazon Ember" charset="0"/>
                <a:ea typeface="Amazon Ember" charset="0"/>
                <a:cs typeface="Amazon Ember" charset="0"/>
              </a:rPr>
              <a:t>Complexity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A3AE686-5613-43DB-AA93-F76E0E9198B3}"/>
              </a:ext>
            </a:extLst>
          </p:cNvPr>
          <p:cNvGrpSpPr/>
          <p:nvPr/>
        </p:nvGrpSpPr>
        <p:grpSpPr>
          <a:xfrm>
            <a:off x="5924178" y="5322808"/>
            <a:ext cx="3021452" cy="1531039"/>
            <a:chOff x="10200199" y="7142038"/>
            <a:chExt cx="3021452" cy="917374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A50770-A1B8-47DC-B770-3D159A9F65F1}"/>
                </a:ext>
              </a:extLst>
            </p:cNvPr>
            <p:cNvSpPr txBox="1"/>
            <p:nvPr/>
          </p:nvSpPr>
          <p:spPr>
            <a:xfrm>
              <a:off x="11486953" y="7211305"/>
              <a:ext cx="1332503" cy="165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Amazon Ember" charset="0"/>
                  <a:ea typeface="Amazon Ember" charset="0"/>
                  <a:cs typeface="Amazon Ember" charset="0"/>
                </a:rPr>
                <a:t>Down time (RTO)</a:t>
              </a: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E5D2EEEB-3504-494E-A47B-1268144FD04D}"/>
                </a:ext>
              </a:extLst>
            </p:cNvPr>
            <p:cNvCxnSpPr>
              <a:cxnSpLocks/>
            </p:cNvCxnSpPr>
            <p:nvPr/>
          </p:nvCxnSpPr>
          <p:spPr>
            <a:xfrm>
              <a:off x="10862141" y="7344697"/>
              <a:ext cx="2359510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E7DE87EC-856E-4A4F-8DC4-95BB27D56A74}"/>
                </a:ext>
              </a:extLst>
            </p:cNvPr>
            <p:cNvCxnSpPr>
              <a:cxnSpLocks/>
            </p:cNvCxnSpPr>
            <p:nvPr/>
          </p:nvCxnSpPr>
          <p:spPr>
            <a:xfrm>
              <a:off x="10859766" y="7593610"/>
              <a:ext cx="2359510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5" name="Picture 84" descr="Deck_Fire.png">
              <a:extLst>
                <a:ext uri="{FF2B5EF4-FFF2-40B4-BE49-F238E27FC236}">
                  <a16:creationId xmlns:a16="http://schemas.microsoft.com/office/drawing/2014/main" id="{B36D2268-757F-441C-BC13-5BEC59AA2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00199" y="7248423"/>
              <a:ext cx="729688" cy="640080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A75F29B-94A1-4852-9BDA-B0C469871C66}"/>
                </a:ext>
              </a:extLst>
            </p:cNvPr>
            <p:cNvSpPr txBox="1"/>
            <p:nvPr/>
          </p:nvSpPr>
          <p:spPr>
            <a:xfrm>
              <a:off x="11163647" y="7425945"/>
              <a:ext cx="14657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Amazon Ember" charset="0"/>
                  <a:ea typeface="Amazon Ember" charset="0"/>
                  <a:cs typeface="Amazon Ember" charset="0"/>
                </a:rPr>
                <a:t>Data loss (RPO)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83BEDFB0-ED46-4C8C-AC07-0F2494B860C8}"/>
                </a:ext>
              </a:extLst>
            </p:cNvPr>
            <p:cNvSpPr/>
            <p:nvPr/>
          </p:nvSpPr>
          <p:spPr bwMode="auto">
            <a:xfrm>
              <a:off x="10234802" y="7142038"/>
              <a:ext cx="2984474" cy="917374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02" name="Oval 101">
            <a:extLst>
              <a:ext uri="{FF2B5EF4-FFF2-40B4-BE49-F238E27FC236}">
                <a16:creationId xmlns:a16="http://schemas.microsoft.com/office/drawing/2014/main" id="{CEA18B6A-2DD2-4E08-958E-F7DFFA77A3E5}"/>
              </a:ext>
            </a:extLst>
          </p:cNvPr>
          <p:cNvSpPr>
            <a:spLocks noChangeAspect="1"/>
          </p:cNvSpPr>
          <p:nvPr/>
        </p:nvSpPr>
        <p:spPr>
          <a:xfrm>
            <a:off x="6871227" y="5538660"/>
            <a:ext cx="226935" cy="2286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F0D8AF5-4D8C-4059-A58B-12243C8F1F27}"/>
              </a:ext>
            </a:extLst>
          </p:cNvPr>
          <p:cNvSpPr>
            <a:spLocks noChangeAspect="1"/>
          </p:cNvSpPr>
          <p:nvPr/>
        </p:nvSpPr>
        <p:spPr>
          <a:xfrm>
            <a:off x="6984694" y="5977008"/>
            <a:ext cx="226935" cy="2286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C15A4941-B054-4DA2-8E11-1A4FA3FCBC9F}"/>
              </a:ext>
            </a:extLst>
          </p:cNvPr>
          <p:cNvCxnSpPr>
            <a:cxnSpLocks/>
          </p:cNvCxnSpPr>
          <p:nvPr/>
        </p:nvCxnSpPr>
        <p:spPr>
          <a:xfrm>
            <a:off x="6578835" y="6424939"/>
            <a:ext cx="2359510" cy="0"/>
          </a:xfrm>
          <a:prstGeom prst="straightConnector1">
            <a:avLst/>
          </a:prstGeom>
          <a:ln w="38100">
            <a:solidFill>
              <a:schemeClr val="accent5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B6F50D97-E221-40F2-968B-08096CAE67D4}"/>
              </a:ext>
            </a:extLst>
          </p:cNvPr>
          <p:cNvSpPr>
            <a:spLocks noChangeAspect="1"/>
          </p:cNvSpPr>
          <p:nvPr/>
        </p:nvSpPr>
        <p:spPr>
          <a:xfrm>
            <a:off x="8509441" y="6296809"/>
            <a:ext cx="226935" cy="2286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DA97EB4D-F421-4D5B-A3C1-74CD8240EABD}"/>
              </a:ext>
            </a:extLst>
          </p:cNvPr>
          <p:cNvCxnSpPr>
            <a:cxnSpLocks/>
          </p:cNvCxnSpPr>
          <p:nvPr/>
        </p:nvCxnSpPr>
        <p:spPr>
          <a:xfrm>
            <a:off x="6569959" y="6744393"/>
            <a:ext cx="2359510" cy="0"/>
          </a:xfrm>
          <a:prstGeom prst="straightConnector1">
            <a:avLst/>
          </a:prstGeom>
          <a:ln w="38100">
            <a:solidFill>
              <a:schemeClr val="accent5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809EFFAE-1AC2-408D-8DD7-4CEAC27D37AD}"/>
              </a:ext>
            </a:extLst>
          </p:cNvPr>
          <p:cNvSpPr>
            <a:spLocks noChangeAspect="1"/>
          </p:cNvSpPr>
          <p:nvPr/>
        </p:nvSpPr>
        <p:spPr>
          <a:xfrm>
            <a:off x="8556100" y="6629400"/>
            <a:ext cx="226935" cy="2286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B4AB1C3-600E-48F5-8C7D-E84AE5C64051}"/>
              </a:ext>
            </a:extLst>
          </p:cNvPr>
          <p:cNvSpPr txBox="1"/>
          <p:nvPr/>
        </p:nvSpPr>
        <p:spPr>
          <a:xfrm>
            <a:off x="8886445" y="5821740"/>
            <a:ext cx="960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HIGH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01A712E-1698-4181-A6BE-BD3A54A7BFEC}"/>
              </a:ext>
            </a:extLst>
          </p:cNvPr>
          <p:cNvSpPr txBox="1"/>
          <p:nvPr/>
        </p:nvSpPr>
        <p:spPr>
          <a:xfrm>
            <a:off x="5273050" y="5821740"/>
            <a:ext cx="960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LOW</a:t>
            </a:r>
          </a:p>
        </p:txBody>
      </p:sp>
    </p:spTree>
    <p:extLst>
      <p:ext uri="{BB962C8B-B14F-4D97-AF65-F5344CB8AC3E}">
        <p14:creationId xmlns:p14="http://schemas.microsoft.com/office/powerpoint/2010/main" val="70298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1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1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animBg="1"/>
      <p:bldP spid="146" grpId="0" animBg="1"/>
      <p:bldP spid="164" grpId="0"/>
      <p:bldP spid="165" grpId="0"/>
      <p:bldP spid="167" grpId="0"/>
      <p:bldP spid="16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>
            <a:extLst>
              <a:ext uri="{FF2B5EF4-FFF2-40B4-BE49-F238E27FC236}">
                <a16:creationId xmlns:a16="http://schemas.microsoft.com/office/drawing/2014/main" id="{C96FDB57-2F51-416B-8B70-23B07B567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4273" y="2422825"/>
            <a:ext cx="698876" cy="1034404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F6577AB9-FB1B-4954-B33C-4AA6E8D5B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882" y="1767936"/>
            <a:ext cx="524301" cy="670618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9417F32C-A6C8-4288-A882-52DDA9449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490" y="1751648"/>
            <a:ext cx="487722" cy="695959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EE329AAF-AD03-4A66-9987-FEB629F22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451" y="1684577"/>
            <a:ext cx="453097" cy="630695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BEE49B30-73E6-47C7-A54F-8CFF0232F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8660" y="1653595"/>
            <a:ext cx="487722" cy="670618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0BD12E89-6971-4884-9B39-7C47DACFF7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7280" y="2163945"/>
            <a:ext cx="2850820" cy="2302714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D160816B-2CB6-4C3A-9FCC-264AB3054A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284" y="2250518"/>
            <a:ext cx="2876164" cy="2140878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22D31916-79AD-4550-8E0E-B95ED3F5F6B9}"/>
              </a:ext>
            </a:extLst>
          </p:cNvPr>
          <p:cNvSpPr txBox="1"/>
          <p:nvPr/>
        </p:nvSpPr>
        <p:spPr>
          <a:xfrm>
            <a:off x="7413662" y="6082216"/>
            <a:ext cx="1465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latin typeface="Amazon Ember" charset="0"/>
                <a:ea typeface="Amazon Ember" charset="0"/>
                <a:cs typeface="Amazon Ember" charset="0"/>
              </a:rPr>
              <a:t>Cost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AE8785A-300E-4972-942D-0E513EC110A5}"/>
              </a:ext>
            </a:extLst>
          </p:cNvPr>
          <p:cNvSpPr txBox="1"/>
          <p:nvPr/>
        </p:nvSpPr>
        <p:spPr>
          <a:xfrm>
            <a:off x="7386974" y="6406702"/>
            <a:ext cx="1465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latin typeface="Amazon Ember" charset="0"/>
                <a:ea typeface="Amazon Ember" charset="0"/>
                <a:cs typeface="Amazon Ember" charset="0"/>
              </a:rPr>
              <a:t>Complexity</a:t>
            </a:r>
          </a:p>
        </p:txBody>
      </p:sp>
      <p:sp>
        <p:nvSpPr>
          <p:cNvPr id="111" name="Title 1">
            <a:extLst>
              <a:ext uri="{FF2B5EF4-FFF2-40B4-BE49-F238E27FC236}">
                <a16:creationId xmlns:a16="http://schemas.microsoft.com/office/drawing/2014/main" id="{D34775BB-E1D5-4D99-81DE-04B157DD619E}"/>
              </a:ext>
            </a:extLst>
          </p:cNvPr>
          <p:cNvSpPr txBox="1">
            <a:spLocks/>
          </p:cNvSpPr>
          <p:nvPr/>
        </p:nvSpPr>
        <p:spPr>
          <a:xfrm>
            <a:off x="69922" y="-17503"/>
            <a:ext cx="11655840" cy="8996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0000"/>
                </a:solidFill>
              </a:rPr>
              <a:t> EKS: Warm Standby (Before DR)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BE0A3543-09A8-4EEC-9C76-5C346283683B}"/>
              </a:ext>
            </a:extLst>
          </p:cNvPr>
          <p:cNvGrpSpPr/>
          <p:nvPr/>
        </p:nvGrpSpPr>
        <p:grpSpPr>
          <a:xfrm>
            <a:off x="9480821" y="2536488"/>
            <a:ext cx="768825" cy="768825"/>
            <a:chOff x="2248123" y="2588660"/>
            <a:chExt cx="922590" cy="922590"/>
          </a:xfrm>
          <a:solidFill>
            <a:schemeClr val="bg1">
              <a:lumMod val="50000"/>
            </a:schemeClr>
          </a:solidFill>
        </p:grpSpPr>
        <p:pic>
          <p:nvPicPr>
            <p:cNvPr id="113" name="Graphic 112">
              <a:extLst>
                <a:ext uri="{FF2B5EF4-FFF2-40B4-BE49-F238E27FC236}">
                  <a16:creationId xmlns:a16="http://schemas.microsoft.com/office/drawing/2014/main" id="{6A31EA3A-A75D-47F5-9359-611F76E5B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248123" y="2588660"/>
              <a:ext cx="922590" cy="922590"/>
            </a:xfrm>
            <a:prstGeom prst="rect">
              <a:avLst/>
            </a:prstGeom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EEC68B6-D180-4F51-9A32-11AE3AFA21E1}"/>
                </a:ext>
              </a:extLst>
            </p:cNvPr>
            <p:cNvSpPr txBox="1"/>
            <p:nvPr/>
          </p:nvSpPr>
          <p:spPr>
            <a:xfrm>
              <a:off x="2340729" y="2799600"/>
              <a:ext cx="737377" cy="32632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Web 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18294EA-2D08-4862-B8DD-9C04EE409B3E}"/>
              </a:ext>
            </a:extLst>
          </p:cNvPr>
          <p:cNvGrpSpPr/>
          <p:nvPr/>
        </p:nvGrpSpPr>
        <p:grpSpPr>
          <a:xfrm>
            <a:off x="1125349" y="3535656"/>
            <a:ext cx="755537" cy="755537"/>
            <a:chOff x="2010742" y="4399981"/>
            <a:chExt cx="906644" cy="906644"/>
          </a:xfrm>
        </p:grpSpPr>
        <p:pic>
          <p:nvPicPr>
            <p:cNvPr id="116" name="Graphic 115">
              <a:extLst>
                <a:ext uri="{FF2B5EF4-FFF2-40B4-BE49-F238E27FC236}">
                  <a16:creationId xmlns:a16="http://schemas.microsoft.com/office/drawing/2014/main" id="{11072E71-D9A0-4412-AC81-76B3C4F92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10742" y="4399981"/>
              <a:ext cx="906644" cy="906644"/>
            </a:xfrm>
            <a:prstGeom prst="rect">
              <a:avLst/>
            </a:prstGeom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3A12D5D-EAD5-498D-ABAF-E97F3A92C1F0}"/>
                </a:ext>
              </a:extLst>
            </p:cNvPr>
            <p:cNvSpPr txBox="1"/>
            <p:nvPr/>
          </p:nvSpPr>
          <p:spPr>
            <a:xfrm>
              <a:off x="2154416" y="4614091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App1 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B836871-D909-42BA-A591-03497D50E1A8}"/>
              </a:ext>
            </a:extLst>
          </p:cNvPr>
          <p:cNvGrpSpPr/>
          <p:nvPr/>
        </p:nvGrpSpPr>
        <p:grpSpPr>
          <a:xfrm>
            <a:off x="3794038" y="4039003"/>
            <a:ext cx="1469166" cy="767292"/>
            <a:chOff x="6221577" y="2998720"/>
            <a:chExt cx="1652075" cy="931451"/>
          </a:xfrm>
        </p:grpSpPr>
        <p:pic>
          <p:nvPicPr>
            <p:cNvPr id="119" name="Graphic 118">
              <a:extLst>
                <a:ext uri="{FF2B5EF4-FFF2-40B4-BE49-F238E27FC236}">
                  <a16:creationId xmlns:a16="http://schemas.microsoft.com/office/drawing/2014/main" id="{CD32D440-4909-4BF4-AA5A-33F589B04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21577" y="2998720"/>
              <a:ext cx="1652075" cy="931451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D6866FE-7C82-4743-A6B4-A52E37D8543B}"/>
                </a:ext>
              </a:extLst>
            </p:cNvPr>
            <p:cNvSpPr txBox="1"/>
            <p:nvPr/>
          </p:nvSpPr>
          <p:spPr>
            <a:xfrm>
              <a:off x="6437055" y="3141168"/>
              <a:ext cx="1000837" cy="5481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67"/>
                <a:t>Database Master</a:t>
              </a:r>
            </a:p>
          </p:txBody>
        </p:sp>
      </p:grpSp>
      <p:pic>
        <p:nvPicPr>
          <p:cNvPr id="121" name="Graphic 120">
            <a:extLst>
              <a:ext uri="{FF2B5EF4-FFF2-40B4-BE49-F238E27FC236}">
                <a16:creationId xmlns:a16="http://schemas.microsoft.com/office/drawing/2014/main" id="{78AFE47C-FA3B-41FE-9A5A-B9E9FEF4B4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68195" y="3504940"/>
            <a:ext cx="755537" cy="755537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EB6FD8C2-6750-481C-AE72-D88F6675810D}"/>
              </a:ext>
            </a:extLst>
          </p:cNvPr>
          <p:cNvSpPr txBox="1"/>
          <p:nvPr/>
        </p:nvSpPr>
        <p:spPr>
          <a:xfrm>
            <a:off x="1660295" y="3717891"/>
            <a:ext cx="1294034" cy="4515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67"/>
              <a:t>App2</a:t>
            </a:r>
          </a:p>
          <a:p>
            <a:pPr algn="ctr"/>
            <a:endParaRPr lang="en-US" sz="1167"/>
          </a:p>
        </p:txBody>
      </p:sp>
      <p:pic>
        <p:nvPicPr>
          <p:cNvPr id="123" name="Graphic 122">
            <a:extLst>
              <a:ext uri="{FF2B5EF4-FFF2-40B4-BE49-F238E27FC236}">
                <a16:creationId xmlns:a16="http://schemas.microsoft.com/office/drawing/2014/main" id="{090E308E-6D87-4FE7-BEA7-CB92710ABA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46232" y="3501911"/>
            <a:ext cx="755537" cy="755537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F7952A57-1458-44C3-BB49-C6D715FE38FF}"/>
              </a:ext>
            </a:extLst>
          </p:cNvPr>
          <p:cNvSpPr txBox="1"/>
          <p:nvPr/>
        </p:nvSpPr>
        <p:spPr>
          <a:xfrm>
            <a:off x="2916759" y="3651058"/>
            <a:ext cx="614481" cy="2719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67"/>
              <a:t>App3 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09112A8-71C6-4277-B832-F409FC8429F5}"/>
              </a:ext>
            </a:extLst>
          </p:cNvPr>
          <p:cNvGrpSpPr/>
          <p:nvPr/>
        </p:nvGrpSpPr>
        <p:grpSpPr>
          <a:xfrm>
            <a:off x="8602685" y="3402181"/>
            <a:ext cx="755537" cy="755537"/>
            <a:chOff x="3884335" y="4458703"/>
            <a:chExt cx="906644" cy="906644"/>
          </a:xfrm>
          <a:solidFill>
            <a:schemeClr val="bg1">
              <a:lumMod val="50000"/>
            </a:schemeClr>
          </a:solidFill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id="{D81A26F7-A402-47F6-AC81-7D6FE562B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84335" y="4458703"/>
              <a:ext cx="906644" cy="906644"/>
            </a:xfrm>
            <a:prstGeom prst="rect">
              <a:avLst/>
            </a:prstGeom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427D40A5-EC30-493F-BAEB-5E8FA46A6BBE}"/>
                </a:ext>
              </a:extLst>
            </p:cNvPr>
            <p:cNvSpPr txBox="1"/>
            <p:nvPr/>
          </p:nvSpPr>
          <p:spPr>
            <a:xfrm>
              <a:off x="3954025" y="4669825"/>
              <a:ext cx="737377" cy="32632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App1 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344CA8B4-3B39-476E-B30F-DFCBF20E4CDD}"/>
              </a:ext>
            </a:extLst>
          </p:cNvPr>
          <p:cNvGrpSpPr/>
          <p:nvPr/>
        </p:nvGrpSpPr>
        <p:grpSpPr>
          <a:xfrm>
            <a:off x="7003668" y="4090601"/>
            <a:ext cx="1466635" cy="767292"/>
            <a:chOff x="2080773" y="5218554"/>
            <a:chExt cx="1652075" cy="931451"/>
          </a:xfrm>
          <a:solidFill>
            <a:srgbClr val="FFFF00"/>
          </a:solidFill>
        </p:grpSpPr>
        <p:pic>
          <p:nvPicPr>
            <p:cNvPr id="129" name="Graphic 128">
              <a:extLst>
                <a:ext uri="{FF2B5EF4-FFF2-40B4-BE49-F238E27FC236}">
                  <a16:creationId xmlns:a16="http://schemas.microsoft.com/office/drawing/2014/main" id="{3E65C0F2-67E6-4507-B70E-8F09657AB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080773" y="5218554"/>
              <a:ext cx="1652075" cy="931451"/>
            </a:xfrm>
            <a:prstGeom prst="rect">
              <a:avLst/>
            </a:prstGeom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42D5B777-65F7-46F4-8630-F60B01650EFB}"/>
                </a:ext>
              </a:extLst>
            </p:cNvPr>
            <p:cNvSpPr txBox="1"/>
            <p:nvPr/>
          </p:nvSpPr>
          <p:spPr>
            <a:xfrm>
              <a:off x="2296252" y="5389981"/>
              <a:ext cx="1000837" cy="548138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67"/>
                <a:t>Database Replica</a:t>
              </a:r>
            </a:p>
          </p:txBody>
        </p:sp>
      </p:grpSp>
      <p:pic>
        <p:nvPicPr>
          <p:cNvPr id="131" name="Graphic 130">
            <a:extLst>
              <a:ext uri="{FF2B5EF4-FFF2-40B4-BE49-F238E27FC236}">
                <a16:creationId xmlns:a16="http://schemas.microsoft.com/office/drawing/2014/main" id="{C30314FD-038B-45F6-88EE-193A5007AA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02229" y="3436592"/>
            <a:ext cx="783298" cy="755537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6AA32F4B-AD46-4C6B-B47C-E7ACE52D2BF7}"/>
              </a:ext>
            </a:extLst>
          </p:cNvPr>
          <p:cNvSpPr txBox="1"/>
          <p:nvPr/>
        </p:nvSpPr>
        <p:spPr>
          <a:xfrm>
            <a:off x="9559459" y="3623114"/>
            <a:ext cx="698688" cy="45153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67"/>
              <a:t>App2</a:t>
            </a:r>
          </a:p>
          <a:p>
            <a:pPr algn="ctr"/>
            <a:endParaRPr lang="en-US" sz="1167"/>
          </a:p>
        </p:txBody>
      </p:sp>
      <p:pic>
        <p:nvPicPr>
          <p:cNvPr id="133" name="Graphic 132">
            <a:extLst>
              <a:ext uri="{FF2B5EF4-FFF2-40B4-BE49-F238E27FC236}">
                <a16:creationId xmlns:a16="http://schemas.microsoft.com/office/drawing/2014/main" id="{102BA59B-209A-4D36-9E7A-B67CCA9665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77993" y="3418355"/>
            <a:ext cx="755537" cy="755537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89C5A9C6-0C77-48A8-9C90-CAACE831EE21}"/>
              </a:ext>
            </a:extLst>
          </p:cNvPr>
          <p:cNvSpPr txBox="1"/>
          <p:nvPr/>
        </p:nvSpPr>
        <p:spPr>
          <a:xfrm>
            <a:off x="10448520" y="3641490"/>
            <a:ext cx="614481" cy="27193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67"/>
              <a:t>App3 </a:t>
            </a:r>
          </a:p>
        </p:txBody>
      </p:sp>
      <p:pic>
        <p:nvPicPr>
          <p:cNvPr id="135" name="Graphic 134">
            <a:extLst>
              <a:ext uri="{FF2B5EF4-FFF2-40B4-BE49-F238E27FC236}">
                <a16:creationId xmlns:a16="http://schemas.microsoft.com/office/drawing/2014/main" id="{DA69D707-D9DC-4FAD-B8FE-6BBC8A6E151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924069" y="941071"/>
            <a:ext cx="466064" cy="466064"/>
          </a:xfrm>
          <a:prstGeom prst="rect">
            <a:avLst/>
          </a:prstGeom>
        </p:spPr>
      </p:pic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73BBACF-016A-48B1-A063-D12750704087}"/>
              </a:ext>
            </a:extLst>
          </p:cNvPr>
          <p:cNvGrpSpPr/>
          <p:nvPr/>
        </p:nvGrpSpPr>
        <p:grpSpPr>
          <a:xfrm>
            <a:off x="5346185" y="4466659"/>
            <a:ext cx="1582700" cy="626704"/>
            <a:chOff x="5878810" y="4668318"/>
            <a:chExt cx="4813708" cy="752044"/>
          </a:xfrm>
        </p:grpSpPr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DB80643A-D878-42F4-A028-1B5383F2033D}"/>
                </a:ext>
              </a:extLst>
            </p:cNvPr>
            <p:cNvCxnSpPr>
              <a:cxnSpLocks/>
            </p:cNvCxnSpPr>
            <p:nvPr/>
          </p:nvCxnSpPr>
          <p:spPr>
            <a:xfrm>
              <a:off x="5878810" y="4668318"/>
              <a:ext cx="4761498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9B7F802B-FB21-412F-B76E-8C484DAEC1F2}"/>
                </a:ext>
              </a:extLst>
            </p:cNvPr>
            <p:cNvSpPr txBox="1"/>
            <p:nvPr/>
          </p:nvSpPr>
          <p:spPr>
            <a:xfrm>
              <a:off x="6208233" y="4817275"/>
              <a:ext cx="4484285" cy="603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33"/>
                <a:t>Database</a:t>
              </a:r>
            </a:p>
            <a:p>
              <a:pPr algn="ctr"/>
              <a:r>
                <a:rPr lang="en-US" sz="1333"/>
                <a:t>Synchronization</a:t>
              </a:r>
            </a:p>
          </p:txBody>
        </p: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CCE5CD1E-EB65-47EE-AF4D-3048CEFEF245}"/>
              </a:ext>
            </a:extLst>
          </p:cNvPr>
          <p:cNvSpPr txBox="1"/>
          <p:nvPr/>
        </p:nvSpPr>
        <p:spPr>
          <a:xfrm>
            <a:off x="4030554" y="1192093"/>
            <a:ext cx="1582894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/>
              <a:t>Snapshots</a:t>
            </a:r>
          </a:p>
          <a:p>
            <a:pPr algn="ctr"/>
            <a:r>
              <a:rPr lang="en-US" sz="1333"/>
              <a:t>Synchronization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BFF3A73A-B55C-478D-B62B-DEA65E28D83D}"/>
              </a:ext>
            </a:extLst>
          </p:cNvPr>
          <p:cNvGrpSpPr/>
          <p:nvPr/>
        </p:nvGrpSpPr>
        <p:grpSpPr>
          <a:xfrm>
            <a:off x="4024862" y="1680061"/>
            <a:ext cx="1597553" cy="1395748"/>
            <a:chOff x="11853103" y="3511249"/>
            <a:chExt cx="1917064" cy="1674898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4CC37A23-BA13-493E-914C-2B02F83D6D83}"/>
                </a:ext>
              </a:extLst>
            </p:cNvPr>
            <p:cNvSpPr/>
            <p:nvPr/>
          </p:nvSpPr>
          <p:spPr>
            <a:xfrm>
              <a:off x="11853103" y="3511249"/>
              <a:ext cx="1836479" cy="1674898"/>
            </a:xfrm>
            <a:prstGeom prst="rect">
              <a:avLst/>
            </a:prstGeom>
            <a:noFill/>
            <a:ln w="12700">
              <a:solidFill>
                <a:srgbClr val="B6BAB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76200" rIns="76200" bIns="381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chemeClr val="tx1"/>
                </a:solidFill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90E66135-E234-496A-A410-3BF2A9242CD9}"/>
                </a:ext>
              </a:extLst>
            </p:cNvPr>
            <p:cNvSpPr txBox="1"/>
            <p:nvPr/>
          </p:nvSpPr>
          <p:spPr>
            <a:xfrm>
              <a:off x="11870695" y="4421737"/>
              <a:ext cx="1899472" cy="757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Snapshots</a:t>
              </a:r>
            </a:p>
            <a:p>
              <a:pPr algn="ctr"/>
              <a:r>
                <a:rPr lang="en-US" sz="1167"/>
                <a:t>Storage class, Database</a:t>
              </a:r>
            </a:p>
          </p:txBody>
        </p:sp>
      </p:grpSp>
      <p:pic>
        <p:nvPicPr>
          <p:cNvPr id="143" name="Graphic 142">
            <a:extLst>
              <a:ext uri="{FF2B5EF4-FFF2-40B4-BE49-F238E27FC236}">
                <a16:creationId xmlns:a16="http://schemas.microsoft.com/office/drawing/2014/main" id="{4FC8736B-3CDC-4632-B62F-A4726659776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41279" y="1877820"/>
            <a:ext cx="537616" cy="537616"/>
          </a:xfrm>
          <a:prstGeom prst="rect">
            <a:avLst/>
          </a:prstGeom>
        </p:spPr>
      </p:pic>
      <p:grpSp>
        <p:nvGrpSpPr>
          <p:cNvPr id="144" name="Group 143">
            <a:extLst>
              <a:ext uri="{FF2B5EF4-FFF2-40B4-BE49-F238E27FC236}">
                <a16:creationId xmlns:a16="http://schemas.microsoft.com/office/drawing/2014/main" id="{2AAA82D9-6898-4390-B49B-915B60562824}"/>
              </a:ext>
            </a:extLst>
          </p:cNvPr>
          <p:cNvGrpSpPr/>
          <p:nvPr/>
        </p:nvGrpSpPr>
        <p:grpSpPr>
          <a:xfrm>
            <a:off x="5981902" y="1676300"/>
            <a:ext cx="3332558" cy="1393636"/>
            <a:chOff x="11848095" y="4106469"/>
            <a:chExt cx="4169202" cy="3400649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7C633C0E-1B84-4095-8744-750AFB48D592}"/>
                </a:ext>
              </a:extLst>
            </p:cNvPr>
            <p:cNvSpPr/>
            <p:nvPr/>
          </p:nvSpPr>
          <p:spPr>
            <a:xfrm>
              <a:off x="12553931" y="4106469"/>
              <a:ext cx="2353632" cy="3400649"/>
            </a:xfrm>
            <a:prstGeom prst="rect">
              <a:avLst/>
            </a:prstGeom>
            <a:noFill/>
            <a:ln w="12700">
              <a:solidFill>
                <a:srgbClr val="B6BAB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76200" rIns="76200" bIns="381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chemeClr val="tx1"/>
                </a:solidFill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D5E9DBBB-5FDE-4837-9DE1-DF1688A64FED}"/>
                </a:ext>
              </a:extLst>
            </p:cNvPr>
            <p:cNvSpPr txBox="1"/>
            <p:nvPr/>
          </p:nvSpPr>
          <p:spPr>
            <a:xfrm>
              <a:off x="11848095" y="5833974"/>
              <a:ext cx="4169202" cy="1101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Snapshots</a:t>
              </a:r>
            </a:p>
            <a:p>
              <a:pPr algn="ctr"/>
              <a:r>
                <a:rPr lang="en-US" sz="1167"/>
                <a:t> Storage </a:t>
              </a:r>
              <a:r>
                <a:rPr lang="en-US" sz="1167" err="1"/>
                <a:t>class,Database</a:t>
              </a:r>
              <a:endParaRPr lang="en-US" sz="1167"/>
            </a:p>
          </p:txBody>
        </p:sp>
      </p:grpSp>
      <p:pic>
        <p:nvPicPr>
          <p:cNvPr id="147" name="Graphic 146">
            <a:extLst>
              <a:ext uri="{FF2B5EF4-FFF2-40B4-BE49-F238E27FC236}">
                <a16:creationId xmlns:a16="http://schemas.microsoft.com/office/drawing/2014/main" id="{A070B09D-DBA1-486E-BC60-55092D75F71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345037" y="1889981"/>
            <a:ext cx="537616" cy="537616"/>
          </a:xfrm>
          <a:prstGeom prst="rect">
            <a:avLst/>
          </a:prstGeom>
        </p:spPr>
      </p:pic>
      <p:grpSp>
        <p:nvGrpSpPr>
          <p:cNvPr id="148" name="Group 147">
            <a:extLst>
              <a:ext uri="{FF2B5EF4-FFF2-40B4-BE49-F238E27FC236}">
                <a16:creationId xmlns:a16="http://schemas.microsoft.com/office/drawing/2014/main" id="{A10DC1EC-5CB2-48E4-8FBB-582180F80175}"/>
              </a:ext>
            </a:extLst>
          </p:cNvPr>
          <p:cNvGrpSpPr/>
          <p:nvPr/>
        </p:nvGrpSpPr>
        <p:grpSpPr>
          <a:xfrm>
            <a:off x="6352931" y="5188426"/>
            <a:ext cx="3021452" cy="1648364"/>
            <a:chOff x="10200199" y="7141006"/>
            <a:chExt cx="3021452" cy="987673"/>
          </a:xfrm>
        </p:grpSpPr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B1625288-E6B3-44FE-83EA-8D3C97B255F9}"/>
                </a:ext>
              </a:extLst>
            </p:cNvPr>
            <p:cNvSpPr txBox="1"/>
            <p:nvPr/>
          </p:nvSpPr>
          <p:spPr>
            <a:xfrm>
              <a:off x="11486953" y="7211305"/>
              <a:ext cx="1332503" cy="165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Amazon Ember" charset="0"/>
                  <a:ea typeface="Amazon Ember" charset="0"/>
                  <a:cs typeface="Amazon Ember" charset="0"/>
                </a:rPr>
                <a:t>Down time (RTO)</a:t>
              </a:r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D919EE84-144A-4D53-9EC2-BE2D9467174D}"/>
                </a:ext>
              </a:extLst>
            </p:cNvPr>
            <p:cNvCxnSpPr>
              <a:cxnSpLocks/>
            </p:cNvCxnSpPr>
            <p:nvPr/>
          </p:nvCxnSpPr>
          <p:spPr>
            <a:xfrm>
              <a:off x="10862141" y="7344697"/>
              <a:ext cx="2359510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4634D416-70A7-4068-8D93-FF8EFCF60E3B}"/>
                </a:ext>
              </a:extLst>
            </p:cNvPr>
            <p:cNvCxnSpPr>
              <a:cxnSpLocks/>
            </p:cNvCxnSpPr>
            <p:nvPr/>
          </p:nvCxnSpPr>
          <p:spPr>
            <a:xfrm>
              <a:off x="10859766" y="7593610"/>
              <a:ext cx="2359510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52" name="Picture 151" descr="Deck_Fire.png">
              <a:extLst>
                <a:ext uri="{FF2B5EF4-FFF2-40B4-BE49-F238E27FC236}">
                  <a16:creationId xmlns:a16="http://schemas.microsoft.com/office/drawing/2014/main" id="{3CEDDF46-1EFB-4E09-A55E-B2843F868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00199" y="7248423"/>
              <a:ext cx="729688" cy="640080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62CEB463-6C94-419F-92C8-D6216FC8A5AC}"/>
                </a:ext>
              </a:extLst>
            </p:cNvPr>
            <p:cNvSpPr txBox="1"/>
            <p:nvPr/>
          </p:nvSpPr>
          <p:spPr>
            <a:xfrm>
              <a:off x="11163647" y="7425945"/>
              <a:ext cx="14657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Amazon Ember" charset="0"/>
                  <a:ea typeface="Amazon Ember" charset="0"/>
                  <a:cs typeface="Amazon Ember" charset="0"/>
                </a:rPr>
                <a:t>Data loss (RPO)</a:t>
              </a: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1AEFB473-067A-4CEF-9071-8619896402CB}"/>
                </a:ext>
              </a:extLst>
            </p:cNvPr>
            <p:cNvSpPr/>
            <p:nvPr/>
          </p:nvSpPr>
          <p:spPr bwMode="auto">
            <a:xfrm>
              <a:off x="10234802" y="7141006"/>
              <a:ext cx="2984474" cy="987673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5" name="Oval 154">
            <a:extLst>
              <a:ext uri="{FF2B5EF4-FFF2-40B4-BE49-F238E27FC236}">
                <a16:creationId xmlns:a16="http://schemas.microsoft.com/office/drawing/2014/main" id="{BE50644D-735C-4215-B159-952E61DC77B0}"/>
              </a:ext>
            </a:extLst>
          </p:cNvPr>
          <p:cNvSpPr>
            <a:spLocks noChangeAspect="1"/>
          </p:cNvSpPr>
          <p:nvPr/>
        </p:nvSpPr>
        <p:spPr>
          <a:xfrm>
            <a:off x="7373289" y="5430547"/>
            <a:ext cx="226935" cy="2286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57D9747A-4EB1-4AD1-B0E3-393002E30FFA}"/>
              </a:ext>
            </a:extLst>
          </p:cNvPr>
          <p:cNvSpPr>
            <a:spLocks noChangeAspect="1"/>
          </p:cNvSpPr>
          <p:nvPr/>
        </p:nvSpPr>
        <p:spPr>
          <a:xfrm>
            <a:off x="7386974" y="5835123"/>
            <a:ext cx="226935" cy="2286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E7F589C9-DCE7-498D-B9F6-B99E0CAA67C4}"/>
              </a:ext>
            </a:extLst>
          </p:cNvPr>
          <p:cNvCxnSpPr>
            <a:cxnSpLocks/>
          </p:cNvCxnSpPr>
          <p:nvPr/>
        </p:nvCxnSpPr>
        <p:spPr>
          <a:xfrm>
            <a:off x="7007588" y="6292279"/>
            <a:ext cx="2359510" cy="0"/>
          </a:xfrm>
          <a:prstGeom prst="straightConnector1">
            <a:avLst/>
          </a:prstGeom>
          <a:ln w="38100">
            <a:solidFill>
              <a:schemeClr val="accent5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8" name="Oval 157">
            <a:extLst>
              <a:ext uri="{FF2B5EF4-FFF2-40B4-BE49-F238E27FC236}">
                <a16:creationId xmlns:a16="http://schemas.microsoft.com/office/drawing/2014/main" id="{44A55621-DE70-432B-A9BF-A2B93ECD175D}"/>
              </a:ext>
            </a:extLst>
          </p:cNvPr>
          <p:cNvSpPr>
            <a:spLocks noChangeAspect="1"/>
          </p:cNvSpPr>
          <p:nvPr/>
        </p:nvSpPr>
        <p:spPr>
          <a:xfrm>
            <a:off x="8555196" y="6152529"/>
            <a:ext cx="226935" cy="2286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0CEEEA5A-BC71-47B7-9459-1AB90CE32C9F}"/>
              </a:ext>
            </a:extLst>
          </p:cNvPr>
          <p:cNvCxnSpPr>
            <a:cxnSpLocks/>
          </p:cNvCxnSpPr>
          <p:nvPr/>
        </p:nvCxnSpPr>
        <p:spPr>
          <a:xfrm>
            <a:off x="6998712" y="6611733"/>
            <a:ext cx="2359510" cy="0"/>
          </a:xfrm>
          <a:prstGeom prst="straightConnector1">
            <a:avLst/>
          </a:prstGeom>
          <a:ln w="38100">
            <a:solidFill>
              <a:schemeClr val="accent5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Oval 159">
            <a:extLst>
              <a:ext uri="{FF2B5EF4-FFF2-40B4-BE49-F238E27FC236}">
                <a16:creationId xmlns:a16="http://schemas.microsoft.com/office/drawing/2014/main" id="{641B4E60-BF91-4FC5-A413-C0E4435C1BF7}"/>
              </a:ext>
            </a:extLst>
          </p:cNvPr>
          <p:cNvSpPr>
            <a:spLocks noChangeAspect="1"/>
          </p:cNvSpPr>
          <p:nvPr/>
        </p:nvSpPr>
        <p:spPr>
          <a:xfrm>
            <a:off x="8606514" y="6473761"/>
            <a:ext cx="226935" cy="2286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E73E20C-D237-4BC8-B1CF-EA39C558A048}"/>
              </a:ext>
            </a:extLst>
          </p:cNvPr>
          <p:cNvSpPr txBox="1"/>
          <p:nvPr/>
        </p:nvSpPr>
        <p:spPr>
          <a:xfrm>
            <a:off x="5756804" y="5724072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LOW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4C1F1935-5095-4244-B679-E670945336C9}"/>
              </a:ext>
            </a:extLst>
          </p:cNvPr>
          <p:cNvSpPr txBox="1"/>
          <p:nvPr/>
        </p:nvSpPr>
        <p:spPr>
          <a:xfrm>
            <a:off x="9315199" y="5689080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HIGH</a:t>
            </a: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736B7C01-8A42-4AC1-B5E6-566FF7ECD9B3}"/>
              </a:ext>
            </a:extLst>
          </p:cNvPr>
          <p:cNvGrpSpPr/>
          <p:nvPr/>
        </p:nvGrpSpPr>
        <p:grpSpPr>
          <a:xfrm>
            <a:off x="8642810" y="2537289"/>
            <a:ext cx="768825" cy="768825"/>
            <a:chOff x="2248123" y="2588660"/>
            <a:chExt cx="922590" cy="922590"/>
          </a:xfrm>
          <a:solidFill>
            <a:schemeClr val="bg1">
              <a:lumMod val="50000"/>
            </a:schemeClr>
          </a:solidFill>
        </p:grpSpPr>
        <p:pic>
          <p:nvPicPr>
            <p:cNvPr id="164" name="Graphic 163">
              <a:extLst>
                <a:ext uri="{FF2B5EF4-FFF2-40B4-BE49-F238E27FC236}">
                  <a16:creationId xmlns:a16="http://schemas.microsoft.com/office/drawing/2014/main" id="{E13C73CB-1278-46F1-BAA1-8396AD187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248123" y="2588660"/>
              <a:ext cx="922590" cy="922590"/>
            </a:xfrm>
            <a:prstGeom prst="rect">
              <a:avLst/>
            </a:prstGeom>
          </p:spPr>
        </p:pic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AB3F421E-10C3-4B51-96AA-497DDCFDB9D0}"/>
                </a:ext>
              </a:extLst>
            </p:cNvPr>
            <p:cNvSpPr txBox="1"/>
            <p:nvPr/>
          </p:nvSpPr>
          <p:spPr>
            <a:xfrm>
              <a:off x="2340729" y="2799600"/>
              <a:ext cx="737377" cy="32632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 dirty="0"/>
                <a:t>Web 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4BCBCBB-CE9B-4F25-94BA-82CF8BB0AA4A}"/>
              </a:ext>
            </a:extLst>
          </p:cNvPr>
          <p:cNvGrpSpPr/>
          <p:nvPr/>
        </p:nvGrpSpPr>
        <p:grpSpPr>
          <a:xfrm>
            <a:off x="10372240" y="2532934"/>
            <a:ext cx="768825" cy="768825"/>
            <a:chOff x="2248123" y="2588660"/>
            <a:chExt cx="922590" cy="922590"/>
          </a:xfrm>
          <a:solidFill>
            <a:schemeClr val="bg1">
              <a:lumMod val="50000"/>
            </a:schemeClr>
          </a:solidFill>
        </p:grpSpPr>
        <p:pic>
          <p:nvPicPr>
            <p:cNvPr id="167" name="Graphic 166">
              <a:extLst>
                <a:ext uri="{FF2B5EF4-FFF2-40B4-BE49-F238E27FC236}">
                  <a16:creationId xmlns:a16="http://schemas.microsoft.com/office/drawing/2014/main" id="{146CA3EF-3325-4601-95F8-B7B525407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248123" y="2588660"/>
              <a:ext cx="922590" cy="922590"/>
            </a:xfrm>
            <a:prstGeom prst="rect">
              <a:avLst/>
            </a:prstGeom>
          </p:spPr>
        </p:pic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28D9BCFA-2A5C-47B1-9A2B-0A20E935C9DC}"/>
                </a:ext>
              </a:extLst>
            </p:cNvPr>
            <p:cNvSpPr txBox="1"/>
            <p:nvPr/>
          </p:nvSpPr>
          <p:spPr>
            <a:xfrm>
              <a:off x="2340729" y="2799600"/>
              <a:ext cx="737377" cy="32632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Web </a:t>
              </a: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58976CC5-1438-4DFE-8D75-A5E708C22E23}"/>
              </a:ext>
            </a:extLst>
          </p:cNvPr>
          <p:cNvSpPr txBox="1"/>
          <p:nvPr/>
        </p:nvSpPr>
        <p:spPr>
          <a:xfrm>
            <a:off x="8781655" y="2250518"/>
            <a:ext cx="418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AZ1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B5D40156-805D-46E9-A289-FD2130004EA0}"/>
              </a:ext>
            </a:extLst>
          </p:cNvPr>
          <p:cNvSpPr txBox="1"/>
          <p:nvPr/>
        </p:nvSpPr>
        <p:spPr>
          <a:xfrm>
            <a:off x="9632288" y="2171816"/>
            <a:ext cx="418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AZ2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B7DF7CBB-1471-4396-A79D-D5A9D85C5D49}"/>
              </a:ext>
            </a:extLst>
          </p:cNvPr>
          <p:cNvSpPr txBox="1"/>
          <p:nvPr/>
        </p:nvSpPr>
        <p:spPr>
          <a:xfrm>
            <a:off x="10496283" y="2184541"/>
            <a:ext cx="4494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AZ3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2CF8E214-0B03-4B07-8446-2A94EED8782F}"/>
              </a:ext>
            </a:extLst>
          </p:cNvPr>
          <p:cNvSpPr txBox="1"/>
          <p:nvPr/>
        </p:nvSpPr>
        <p:spPr>
          <a:xfrm>
            <a:off x="1294103" y="2398948"/>
            <a:ext cx="6020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AZ1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151AA994-3524-43DD-B422-741E5D97BF45}"/>
              </a:ext>
            </a:extLst>
          </p:cNvPr>
          <p:cNvSpPr txBox="1"/>
          <p:nvPr/>
        </p:nvSpPr>
        <p:spPr>
          <a:xfrm>
            <a:off x="2132940" y="2383881"/>
            <a:ext cx="5845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AZ2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CE028E36-176D-487F-9E89-86D4A255703E}"/>
              </a:ext>
            </a:extLst>
          </p:cNvPr>
          <p:cNvSpPr txBox="1"/>
          <p:nvPr/>
        </p:nvSpPr>
        <p:spPr>
          <a:xfrm>
            <a:off x="2945094" y="2391925"/>
            <a:ext cx="5376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AZ3</a:t>
            </a: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6DC2037-9CE1-4ED0-9569-B5CE41C8ECFA}"/>
              </a:ext>
            </a:extLst>
          </p:cNvPr>
          <p:cNvGrpSpPr/>
          <p:nvPr/>
        </p:nvGrpSpPr>
        <p:grpSpPr>
          <a:xfrm>
            <a:off x="1976968" y="2688404"/>
            <a:ext cx="768825" cy="768825"/>
            <a:chOff x="2248123" y="2588660"/>
            <a:chExt cx="922590" cy="922590"/>
          </a:xfrm>
        </p:grpSpPr>
        <p:pic>
          <p:nvPicPr>
            <p:cNvPr id="176" name="Graphic 175">
              <a:extLst>
                <a:ext uri="{FF2B5EF4-FFF2-40B4-BE49-F238E27FC236}">
                  <a16:creationId xmlns:a16="http://schemas.microsoft.com/office/drawing/2014/main" id="{E8135766-39A9-475F-8ACD-F96AFFDF8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248123" y="2588660"/>
              <a:ext cx="922590" cy="922590"/>
            </a:xfrm>
            <a:prstGeom prst="rect">
              <a:avLst/>
            </a:prstGeom>
          </p:spPr>
        </p:pic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0634DC7B-96C1-46D0-B7D5-88C838B6C636}"/>
                </a:ext>
              </a:extLst>
            </p:cNvPr>
            <p:cNvSpPr txBox="1"/>
            <p:nvPr/>
          </p:nvSpPr>
          <p:spPr>
            <a:xfrm>
              <a:off x="2340729" y="2799600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Web 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92D9166F-64CF-46E2-A1D2-EA9E27C9ADC1}"/>
              </a:ext>
            </a:extLst>
          </p:cNvPr>
          <p:cNvGrpSpPr/>
          <p:nvPr/>
        </p:nvGrpSpPr>
        <p:grpSpPr>
          <a:xfrm>
            <a:off x="2821355" y="2662195"/>
            <a:ext cx="768825" cy="768825"/>
            <a:chOff x="2786807" y="2511441"/>
            <a:chExt cx="922590" cy="922590"/>
          </a:xfrm>
        </p:grpSpPr>
        <p:pic>
          <p:nvPicPr>
            <p:cNvPr id="179" name="Graphic 178">
              <a:extLst>
                <a:ext uri="{FF2B5EF4-FFF2-40B4-BE49-F238E27FC236}">
                  <a16:creationId xmlns:a16="http://schemas.microsoft.com/office/drawing/2014/main" id="{FB29B452-BBC9-4BF9-AE9F-C13408E92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786807" y="2511441"/>
              <a:ext cx="922590" cy="922590"/>
            </a:xfrm>
            <a:prstGeom prst="rect">
              <a:avLst/>
            </a:prstGeom>
          </p:spPr>
        </p:pic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C3481411-A1A3-47D5-8758-56606FA96F11}"/>
                </a:ext>
              </a:extLst>
            </p:cNvPr>
            <p:cNvSpPr txBox="1"/>
            <p:nvPr/>
          </p:nvSpPr>
          <p:spPr>
            <a:xfrm>
              <a:off x="2956852" y="2756195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Web </a:t>
              </a:r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916487DF-1C43-486A-B6C1-C31C26E53DB0}"/>
              </a:ext>
            </a:extLst>
          </p:cNvPr>
          <p:cNvGrpSpPr/>
          <p:nvPr/>
        </p:nvGrpSpPr>
        <p:grpSpPr>
          <a:xfrm>
            <a:off x="1113515" y="2690437"/>
            <a:ext cx="768825" cy="768825"/>
            <a:chOff x="2248123" y="2588660"/>
            <a:chExt cx="922590" cy="922590"/>
          </a:xfrm>
        </p:grpSpPr>
        <p:pic>
          <p:nvPicPr>
            <p:cNvPr id="182" name="Graphic 181">
              <a:extLst>
                <a:ext uri="{FF2B5EF4-FFF2-40B4-BE49-F238E27FC236}">
                  <a16:creationId xmlns:a16="http://schemas.microsoft.com/office/drawing/2014/main" id="{02921DFE-A6A0-4E9D-90ED-E3A2419E4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248123" y="2588660"/>
              <a:ext cx="922590" cy="922590"/>
            </a:xfrm>
            <a:prstGeom prst="rect">
              <a:avLst/>
            </a:prstGeom>
          </p:spPr>
        </p:pic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5015B28E-1F98-40E5-8F0A-58561473CEB0}"/>
                </a:ext>
              </a:extLst>
            </p:cNvPr>
            <p:cNvSpPr txBox="1"/>
            <p:nvPr/>
          </p:nvSpPr>
          <p:spPr>
            <a:xfrm>
              <a:off x="2340729" y="2799600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Web </a:t>
              </a:r>
            </a:p>
          </p:txBody>
        </p:sp>
      </p:grpSp>
      <p:pic>
        <p:nvPicPr>
          <p:cNvPr id="184" name="Picture 183">
            <a:extLst>
              <a:ext uri="{FF2B5EF4-FFF2-40B4-BE49-F238E27FC236}">
                <a16:creationId xmlns:a16="http://schemas.microsoft.com/office/drawing/2014/main" id="{652EE0F4-407F-428F-9867-35A203B2A1D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0838" y="1627580"/>
            <a:ext cx="532699" cy="594164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24C6AD9F-327A-4360-A9EB-6BA6389027A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90894" y="1889981"/>
            <a:ext cx="499793" cy="468360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6C193517-A295-4CB8-9E99-E7E10EDF6B2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87135" y="2204384"/>
            <a:ext cx="768163" cy="1097375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472167D1-2217-48EB-96F1-EA1E5FED6C1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096756" y="1316143"/>
            <a:ext cx="459195" cy="472569"/>
          </a:xfrm>
          <a:prstGeom prst="rect">
            <a:avLst/>
          </a:prstGeom>
        </p:spPr>
      </p:pic>
      <p:cxnSp>
        <p:nvCxnSpPr>
          <p:cNvPr id="188" name="Elbow Connector 55">
            <a:extLst>
              <a:ext uri="{FF2B5EF4-FFF2-40B4-BE49-F238E27FC236}">
                <a16:creationId xmlns:a16="http://schemas.microsoft.com/office/drawing/2014/main" id="{92471854-41FC-4662-88A1-340A626F80A6}"/>
              </a:ext>
            </a:extLst>
          </p:cNvPr>
          <p:cNvCxnSpPr>
            <a:cxnSpLocks/>
          </p:cNvCxnSpPr>
          <p:nvPr/>
        </p:nvCxnSpPr>
        <p:spPr>
          <a:xfrm rot="5400000">
            <a:off x="2216629" y="4310572"/>
            <a:ext cx="523169" cy="341803"/>
          </a:xfrm>
          <a:prstGeom prst="bentConnector3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9" name="Picture 188">
            <a:extLst>
              <a:ext uri="{FF2B5EF4-FFF2-40B4-BE49-F238E27FC236}">
                <a16:creationId xmlns:a16="http://schemas.microsoft.com/office/drawing/2014/main" id="{5D21E02B-1037-440A-AA2B-2F926066DAF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flipV="1">
            <a:off x="2967093" y="4171863"/>
            <a:ext cx="1094115" cy="456385"/>
          </a:xfrm>
          <a:prstGeom prst="rect">
            <a:avLst/>
          </a:prstGeom>
        </p:spPr>
      </p:pic>
      <p:pic>
        <p:nvPicPr>
          <p:cNvPr id="190" name="Picture 189">
            <a:extLst>
              <a:ext uri="{FF2B5EF4-FFF2-40B4-BE49-F238E27FC236}">
                <a16:creationId xmlns:a16="http://schemas.microsoft.com/office/drawing/2014/main" id="{4B7586D6-91C3-4367-982D-3E58125B47E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991" y="2002098"/>
            <a:ext cx="523546" cy="587755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0250D6FC-BCE4-4E40-9DD3-BD4B85413A7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070" y="1781522"/>
            <a:ext cx="523546" cy="509003"/>
          </a:xfrm>
          <a:prstGeom prst="rect">
            <a:avLst/>
          </a:prstGeom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B188E483-72A0-4CEF-AB59-ED5A5C726C1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144" y="1267203"/>
            <a:ext cx="409896" cy="437068"/>
          </a:xfrm>
          <a:prstGeom prst="rect">
            <a:avLst/>
          </a:prstGeom>
        </p:spPr>
      </p:pic>
      <p:cxnSp>
        <p:nvCxnSpPr>
          <p:cNvPr id="193" name="Elbow Connector 125">
            <a:extLst>
              <a:ext uri="{FF2B5EF4-FFF2-40B4-BE49-F238E27FC236}">
                <a16:creationId xmlns:a16="http://schemas.microsoft.com/office/drawing/2014/main" id="{5CF6238F-DCD0-4B29-A128-7BB5851BB38B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914011" y="4171038"/>
            <a:ext cx="523168" cy="313531"/>
          </a:xfrm>
          <a:prstGeom prst="bentConnector3">
            <a:avLst>
              <a:gd name="adj1" fmla="val -15251"/>
            </a:avLst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Rectangle 193">
            <a:extLst>
              <a:ext uri="{FF2B5EF4-FFF2-40B4-BE49-F238E27FC236}">
                <a16:creationId xmlns:a16="http://schemas.microsoft.com/office/drawing/2014/main" id="{216E59D9-D723-42EE-B97B-0ADCE0F5C5C9}"/>
              </a:ext>
            </a:extLst>
          </p:cNvPr>
          <p:cNvSpPr/>
          <p:nvPr/>
        </p:nvSpPr>
        <p:spPr>
          <a:xfrm>
            <a:off x="26627" y="1267203"/>
            <a:ext cx="5694400" cy="3744283"/>
          </a:xfrm>
          <a:prstGeom prst="rect">
            <a:avLst/>
          </a:prstGeom>
          <a:noFill/>
          <a:ln w="127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1000" tIns="76200" rIns="76200" bIns="38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500">
                <a:solidFill>
                  <a:schemeClr val="tx1"/>
                </a:solidFill>
              </a:rPr>
              <a:t> US-EAST-1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A008BC07-1F90-4E3F-B311-9F56B61EC45E}"/>
              </a:ext>
            </a:extLst>
          </p:cNvPr>
          <p:cNvSpPr/>
          <p:nvPr/>
        </p:nvSpPr>
        <p:spPr>
          <a:xfrm>
            <a:off x="6274547" y="1250475"/>
            <a:ext cx="5694400" cy="3799529"/>
          </a:xfrm>
          <a:prstGeom prst="rect">
            <a:avLst/>
          </a:prstGeom>
          <a:noFill/>
          <a:ln w="127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1000" tIns="76200" rIns="76200" bIns="38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500">
                <a:solidFill>
                  <a:schemeClr val="tx1"/>
                </a:solidFill>
              </a:rPr>
              <a:t> US-WEST-2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A419C9AF-1AD4-4D1C-A37D-B2BE5BF1F58E}"/>
              </a:ext>
            </a:extLst>
          </p:cNvPr>
          <p:cNvGrpSpPr/>
          <p:nvPr/>
        </p:nvGrpSpPr>
        <p:grpSpPr>
          <a:xfrm>
            <a:off x="5157530" y="2071885"/>
            <a:ext cx="2078222" cy="626704"/>
            <a:chOff x="5878810" y="4668318"/>
            <a:chExt cx="4813708" cy="752044"/>
          </a:xfrm>
        </p:grpSpPr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781B617F-F670-4337-B232-4905121F6269}"/>
                </a:ext>
              </a:extLst>
            </p:cNvPr>
            <p:cNvCxnSpPr>
              <a:cxnSpLocks/>
            </p:cNvCxnSpPr>
            <p:nvPr/>
          </p:nvCxnSpPr>
          <p:spPr>
            <a:xfrm>
              <a:off x="5878810" y="4668318"/>
              <a:ext cx="4761498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5C3C8B90-F5E6-4F71-AB3D-249AB7E6AA49}"/>
                </a:ext>
              </a:extLst>
            </p:cNvPr>
            <p:cNvSpPr txBox="1"/>
            <p:nvPr/>
          </p:nvSpPr>
          <p:spPr>
            <a:xfrm>
              <a:off x="6432036" y="4817275"/>
              <a:ext cx="4260482" cy="603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33"/>
                <a:t>Database</a:t>
              </a:r>
            </a:p>
            <a:p>
              <a:pPr algn="ctr"/>
              <a:r>
                <a:rPr lang="en-US" sz="1333"/>
                <a:t>Synchronization</a:t>
              </a:r>
            </a:p>
          </p:txBody>
        </p:sp>
      </p:grpSp>
      <p:cxnSp>
        <p:nvCxnSpPr>
          <p:cNvPr id="199" name="Straight Arrow Connector 28">
            <a:extLst>
              <a:ext uri="{FF2B5EF4-FFF2-40B4-BE49-F238E27FC236}">
                <a16:creationId xmlns:a16="http://schemas.microsoft.com/office/drawing/2014/main" id="{5CC25D9D-22BF-4A70-B809-2E90BC91AF36}"/>
              </a:ext>
            </a:extLst>
          </p:cNvPr>
          <p:cNvCxnSpPr>
            <a:cxnSpLocks/>
          </p:cNvCxnSpPr>
          <p:nvPr/>
        </p:nvCxnSpPr>
        <p:spPr>
          <a:xfrm flipV="1">
            <a:off x="2319736" y="1089156"/>
            <a:ext cx="3578106" cy="216842"/>
          </a:xfrm>
          <a:prstGeom prst="bentConnector3">
            <a:avLst>
              <a:gd name="adj1" fmla="val -429"/>
            </a:avLst>
          </a:prstGeom>
          <a:ln w="38100">
            <a:solidFill>
              <a:schemeClr val="accent1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801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27AF60-2DE5-4F00-9E35-A510ED3C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4273" y="2422825"/>
            <a:ext cx="698876" cy="10344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2D60AC-8F08-49CA-B728-C26E60D7B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882" y="1767936"/>
            <a:ext cx="524301" cy="6706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F27B79-201C-441D-926C-1004604EE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490" y="1751648"/>
            <a:ext cx="487722" cy="6959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40A4C3-0284-4D42-9370-D2D153F54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451" y="1684577"/>
            <a:ext cx="453097" cy="6306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67E3B7-5C89-44BE-9E63-9466937B9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8660" y="1653595"/>
            <a:ext cx="487722" cy="6706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4F7867-27A4-4E15-A317-D6FCD984B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7280" y="2163945"/>
            <a:ext cx="2850820" cy="23027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265A7A-D018-409A-BCE1-667C9FE4CC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284" y="2250518"/>
            <a:ext cx="2876164" cy="214087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8F6E460-0421-4819-B21B-D5B2A537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7" y="9642"/>
            <a:ext cx="11655840" cy="899665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Pattern-1 EKS: Warm Standby (After DR)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CAE0BC1-B455-4D79-B005-8F28FB8D163A}"/>
              </a:ext>
            </a:extLst>
          </p:cNvPr>
          <p:cNvGrpSpPr/>
          <p:nvPr/>
        </p:nvGrpSpPr>
        <p:grpSpPr>
          <a:xfrm>
            <a:off x="1125349" y="3535656"/>
            <a:ext cx="755537" cy="755537"/>
            <a:chOff x="2010742" y="4399981"/>
            <a:chExt cx="906644" cy="906644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BAC03F9C-CB85-465E-8D64-64576CE22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10742" y="4399981"/>
              <a:ext cx="906644" cy="90664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0D8C87-F213-40D2-8C98-AAA02295D39C}"/>
                </a:ext>
              </a:extLst>
            </p:cNvPr>
            <p:cNvSpPr txBox="1"/>
            <p:nvPr/>
          </p:nvSpPr>
          <p:spPr>
            <a:xfrm>
              <a:off x="2154416" y="4614091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App1 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B4E3005-DFB9-4E19-9C0B-69E862EC2DFE}"/>
              </a:ext>
            </a:extLst>
          </p:cNvPr>
          <p:cNvGrpSpPr/>
          <p:nvPr/>
        </p:nvGrpSpPr>
        <p:grpSpPr>
          <a:xfrm>
            <a:off x="3794038" y="4039003"/>
            <a:ext cx="1469166" cy="767292"/>
            <a:chOff x="6221577" y="2998720"/>
            <a:chExt cx="1652075" cy="931451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E3588480-719A-4677-A02F-11867F978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21577" y="2998720"/>
              <a:ext cx="1652075" cy="93145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388F118-1786-4B97-AEBB-2F9280B3F3C2}"/>
                </a:ext>
              </a:extLst>
            </p:cNvPr>
            <p:cNvSpPr txBox="1"/>
            <p:nvPr/>
          </p:nvSpPr>
          <p:spPr>
            <a:xfrm>
              <a:off x="6437055" y="3141168"/>
              <a:ext cx="1000837" cy="5481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67"/>
                <a:t>Database Master</a:t>
              </a:r>
            </a:p>
          </p:txBody>
        </p:sp>
      </p:grpSp>
      <p:pic>
        <p:nvPicPr>
          <p:cNvPr id="20" name="Graphic 19">
            <a:extLst>
              <a:ext uri="{FF2B5EF4-FFF2-40B4-BE49-F238E27FC236}">
                <a16:creationId xmlns:a16="http://schemas.microsoft.com/office/drawing/2014/main" id="{C5D1764D-6EB0-4A46-A6D6-1F70BB79E1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68195" y="3504940"/>
            <a:ext cx="755537" cy="75553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7CA5D0F-334E-42F3-AB15-590039BA4C84}"/>
              </a:ext>
            </a:extLst>
          </p:cNvPr>
          <p:cNvSpPr txBox="1"/>
          <p:nvPr/>
        </p:nvSpPr>
        <p:spPr>
          <a:xfrm>
            <a:off x="1660295" y="3717891"/>
            <a:ext cx="1294034" cy="4515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67"/>
              <a:t>App2</a:t>
            </a:r>
          </a:p>
          <a:p>
            <a:pPr algn="ctr"/>
            <a:endParaRPr lang="en-US" sz="1167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DE003D76-6317-4192-889C-D58572BDA0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46232" y="3501911"/>
            <a:ext cx="755537" cy="75553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85573EE-BAA8-487D-938F-2A5876D16339}"/>
              </a:ext>
            </a:extLst>
          </p:cNvPr>
          <p:cNvSpPr txBox="1"/>
          <p:nvPr/>
        </p:nvSpPr>
        <p:spPr>
          <a:xfrm>
            <a:off x="2916759" y="3651058"/>
            <a:ext cx="614481" cy="2719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67"/>
              <a:t>App3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0CE3B131-3D69-415B-AD37-152F6784193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24069" y="941071"/>
            <a:ext cx="466064" cy="46606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EEFF7C6-34F5-4F30-A114-7DA61592F3D2}"/>
              </a:ext>
            </a:extLst>
          </p:cNvPr>
          <p:cNvSpPr txBox="1"/>
          <p:nvPr/>
        </p:nvSpPr>
        <p:spPr>
          <a:xfrm>
            <a:off x="4030554" y="1192093"/>
            <a:ext cx="1582894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/>
              <a:t>Snapshots</a:t>
            </a:r>
          </a:p>
          <a:p>
            <a:pPr algn="ctr"/>
            <a:r>
              <a:rPr lang="en-US" sz="1333"/>
              <a:t>Synchronization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4183522-AF73-431A-BAE4-4B17A16E0E35}"/>
              </a:ext>
            </a:extLst>
          </p:cNvPr>
          <p:cNvGrpSpPr/>
          <p:nvPr/>
        </p:nvGrpSpPr>
        <p:grpSpPr>
          <a:xfrm>
            <a:off x="3684558" y="1680061"/>
            <a:ext cx="1937860" cy="1395748"/>
            <a:chOff x="11444736" y="3511249"/>
            <a:chExt cx="2325432" cy="167489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4BB3A9C-8DE4-4208-A389-26102CCAEF47}"/>
                </a:ext>
              </a:extLst>
            </p:cNvPr>
            <p:cNvSpPr/>
            <p:nvPr/>
          </p:nvSpPr>
          <p:spPr>
            <a:xfrm>
              <a:off x="11853103" y="3511249"/>
              <a:ext cx="1836479" cy="1674898"/>
            </a:xfrm>
            <a:prstGeom prst="rect">
              <a:avLst/>
            </a:prstGeom>
            <a:noFill/>
            <a:ln w="12700">
              <a:solidFill>
                <a:srgbClr val="B6BAB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76200" rIns="76200" bIns="381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A2A466C-B634-49D7-9634-87C7DA94FA7E}"/>
                </a:ext>
              </a:extLst>
            </p:cNvPr>
            <p:cNvSpPr txBox="1"/>
            <p:nvPr/>
          </p:nvSpPr>
          <p:spPr>
            <a:xfrm>
              <a:off x="11444736" y="4421737"/>
              <a:ext cx="2325432" cy="541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 dirty="0"/>
                <a:t>Snapshots</a:t>
              </a:r>
            </a:p>
            <a:p>
              <a:pPr algn="ctr"/>
              <a:r>
                <a:rPr lang="en-US" sz="1167" dirty="0"/>
                <a:t>Storage class, Database</a:t>
              </a:r>
            </a:p>
          </p:txBody>
        </p:sp>
      </p:grpSp>
      <p:pic>
        <p:nvPicPr>
          <p:cNvPr id="32" name="Graphic 31">
            <a:extLst>
              <a:ext uri="{FF2B5EF4-FFF2-40B4-BE49-F238E27FC236}">
                <a16:creationId xmlns:a16="http://schemas.microsoft.com/office/drawing/2014/main" id="{1090EBB6-C7B2-462C-A6C8-B963F9146F4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41279" y="1877820"/>
            <a:ext cx="537616" cy="537616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BD919E9B-5CFF-4D51-9845-313BC2007BBB}"/>
              </a:ext>
            </a:extLst>
          </p:cNvPr>
          <p:cNvGrpSpPr/>
          <p:nvPr/>
        </p:nvGrpSpPr>
        <p:grpSpPr>
          <a:xfrm>
            <a:off x="5750889" y="1676300"/>
            <a:ext cx="3563572" cy="1393636"/>
            <a:chOff x="11559085" y="4106469"/>
            <a:chExt cx="4458212" cy="340064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5EA507B-2004-46AB-A475-E1362F1D4BAD}"/>
                </a:ext>
              </a:extLst>
            </p:cNvPr>
            <p:cNvSpPr/>
            <p:nvPr/>
          </p:nvSpPr>
          <p:spPr>
            <a:xfrm>
              <a:off x="12553931" y="4106469"/>
              <a:ext cx="2353632" cy="3400649"/>
            </a:xfrm>
            <a:prstGeom prst="rect">
              <a:avLst/>
            </a:prstGeom>
            <a:noFill/>
            <a:ln w="12700">
              <a:solidFill>
                <a:srgbClr val="B6BAB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76200" rIns="76200" bIns="381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AFC1F58-615E-4BB1-80ED-0BDFCC8EF7C7}"/>
                </a:ext>
              </a:extLst>
            </p:cNvPr>
            <p:cNvSpPr txBox="1"/>
            <p:nvPr/>
          </p:nvSpPr>
          <p:spPr>
            <a:xfrm>
              <a:off x="11559085" y="5833974"/>
              <a:ext cx="4458212" cy="1101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 dirty="0"/>
                <a:t>Snapshots</a:t>
              </a:r>
            </a:p>
            <a:p>
              <a:pPr algn="ctr"/>
              <a:r>
                <a:rPr lang="en-US" sz="1167" dirty="0"/>
                <a:t> Storage class, Database</a:t>
              </a: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id="{6F96C83F-89D2-41A3-B45D-3E70BF8A7FB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45037" y="1889981"/>
            <a:ext cx="537616" cy="53761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C71725A6-463B-4C48-B941-3FF0DCEB3C6C}"/>
              </a:ext>
            </a:extLst>
          </p:cNvPr>
          <p:cNvSpPr txBox="1"/>
          <p:nvPr/>
        </p:nvSpPr>
        <p:spPr>
          <a:xfrm>
            <a:off x="8781655" y="2250518"/>
            <a:ext cx="418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AZ1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DA10397-B42D-41CE-BACF-31F2A91B51D3}"/>
              </a:ext>
            </a:extLst>
          </p:cNvPr>
          <p:cNvSpPr txBox="1"/>
          <p:nvPr/>
        </p:nvSpPr>
        <p:spPr>
          <a:xfrm>
            <a:off x="9632288" y="2171816"/>
            <a:ext cx="418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AZ2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FA933A2-22E3-498F-A8F1-523321A0FD55}"/>
              </a:ext>
            </a:extLst>
          </p:cNvPr>
          <p:cNvSpPr txBox="1"/>
          <p:nvPr/>
        </p:nvSpPr>
        <p:spPr>
          <a:xfrm>
            <a:off x="10496283" y="2184541"/>
            <a:ext cx="4494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AZ3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12D4848-29FE-46C2-B817-3BFDE9726023}"/>
              </a:ext>
            </a:extLst>
          </p:cNvPr>
          <p:cNvSpPr txBox="1"/>
          <p:nvPr/>
        </p:nvSpPr>
        <p:spPr>
          <a:xfrm>
            <a:off x="1294103" y="2398948"/>
            <a:ext cx="6020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AZ1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9490BA1-1662-4192-AFFD-B67851165F16}"/>
              </a:ext>
            </a:extLst>
          </p:cNvPr>
          <p:cNvSpPr txBox="1"/>
          <p:nvPr/>
        </p:nvSpPr>
        <p:spPr>
          <a:xfrm>
            <a:off x="2132940" y="2383881"/>
            <a:ext cx="5845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AZ2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6B5D31-915F-4CFE-8836-755A7E9F17B7}"/>
              </a:ext>
            </a:extLst>
          </p:cNvPr>
          <p:cNvSpPr txBox="1"/>
          <p:nvPr/>
        </p:nvSpPr>
        <p:spPr>
          <a:xfrm>
            <a:off x="2945094" y="2391925"/>
            <a:ext cx="5376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AZ3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8A95C6A-768B-47C5-B31B-6EC14190D434}"/>
              </a:ext>
            </a:extLst>
          </p:cNvPr>
          <p:cNvGrpSpPr/>
          <p:nvPr/>
        </p:nvGrpSpPr>
        <p:grpSpPr>
          <a:xfrm>
            <a:off x="1976968" y="2688404"/>
            <a:ext cx="768825" cy="768825"/>
            <a:chOff x="2248123" y="2588660"/>
            <a:chExt cx="922590" cy="922590"/>
          </a:xfrm>
        </p:grpSpPr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C6296984-E70E-46D1-A899-C7F2304EB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248123" y="2588660"/>
              <a:ext cx="922590" cy="922590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CDB7B5B-5513-475C-9ED6-A568093ABAD1}"/>
                </a:ext>
              </a:extLst>
            </p:cNvPr>
            <p:cNvSpPr txBox="1"/>
            <p:nvPr/>
          </p:nvSpPr>
          <p:spPr>
            <a:xfrm>
              <a:off x="2340729" y="2799600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Web 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1B751CC-D630-42A8-A35C-2610C6987AE4}"/>
              </a:ext>
            </a:extLst>
          </p:cNvPr>
          <p:cNvGrpSpPr/>
          <p:nvPr/>
        </p:nvGrpSpPr>
        <p:grpSpPr>
          <a:xfrm>
            <a:off x="2821355" y="2662195"/>
            <a:ext cx="768825" cy="768825"/>
            <a:chOff x="2786807" y="2511441"/>
            <a:chExt cx="922590" cy="922590"/>
          </a:xfrm>
        </p:grpSpPr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AC9EE94E-2E23-4B55-9267-00C8424B8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86807" y="2511441"/>
              <a:ext cx="922590" cy="92259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97E3475-7D08-46D7-8B42-F179E7308CF2}"/>
                </a:ext>
              </a:extLst>
            </p:cNvPr>
            <p:cNvSpPr txBox="1"/>
            <p:nvPr/>
          </p:nvSpPr>
          <p:spPr>
            <a:xfrm>
              <a:off x="2956852" y="2756195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Web 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0B5A365-1D17-479B-8D90-57A3BFF9022D}"/>
              </a:ext>
            </a:extLst>
          </p:cNvPr>
          <p:cNvGrpSpPr/>
          <p:nvPr/>
        </p:nvGrpSpPr>
        <p:grpSpPr>
          <a:xfrm>
            <a:off x="1113515" y="2690437"/>
            <a:ext cx="768825" cy="768825"/>
            <a:chOff x="2248123" y="2588660"/>
            <a:chExt cx="922590" cy="922590"/>
          </a:xfrm>
        </p:grpSpPr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34566914-8345-4004-A9C8-52CD12D9D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248123" y="2588660"/>
              <a:ext cx="922590" cy="922590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822FF45-272B-46F9-B0C9-DB5DE4B30666}"/>
                </a:ext>
              </a:extLst>
            </p:cNvPr>
            <p:cNvSpPr txBox="1"/>
            <p:nvPr/>
          </p:nvSpPr>
          <p:spPr>
            <a:xfrm>
              <a:off x="2340729" y="2799600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Web </a:t>
              </a:r>
            </a:p>
          </p:txBody>
        </p:sp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id="{EF9E47B9-4595-4F93-B2A0-068B505E6BE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838" y="1627580"/>
            <a:ext cx="532699" cy="594164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CC4F7132-590F-4166-899A-CBD0AEB4C9F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0894" y="1889981"/>
            <a:ext cx="499793" cy="46836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C814CE0D-FAD6-421B-B369-852D9869D59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7135" y="2204384"/>
            <a:ext cx="768163" cy="109737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2694AFD5-C91C-48FE-A6FE-13DABB93565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96756" y="1316143"/>
            <a:ext cx="459195" cy="472569"/>
          </a:xfrm>
          <a:prstGeom prst="rect">
            <a:avLst/>
          </a:prstGeom>
        </p:spPr>
      </p:pic>
      <p:cxnSp>
        <p:nvCxnSpPr>
          <p:cNvPr id="74" name="Elbow Connector 55">
            <a:extLst>
              <a:ext uri="{FF2B5EF4-FFF2-40B4-BE49-F238E27FC236}">
                <a16:creationId xmlns:a16="http://schemas.microsoft.com/office/drawing/2014/main" id="{B4B3F6D6-A9D4-46DE-A522-13160F9D66B9}"/>
              </a:ext>
            </a:extLst>
          </p:cNvPr>
          <p:cNvCxnSpPr>
            <a:cxnSpLocks/>
          </p:cNvCxnSpPr>
          <p:nvPr/>
        </p:nvCxnSpPr>
        <p:spPr>
          <a:xfrm rot="5400000">
            <a:off x="2216629" y="4310572"/>
            <a:ext cx="523169" cy="341803"/>
          </a:xfrm>
          <a:prstGeom prst="bentConnector3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5056E3AE-2D2D-48DF-A93E-57FA99A76A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flipV="1">
            <a:off x="2919244" y="4193719"/>
            <a:ext cx="1094115" cy="456385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C7DE9B11-C1F4-497A-93D4-B5523560E8C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991" y="2002098"/>
            <a:ext cx="523546" cy="587755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48646CC0-1E73-41DF-B6B4-B10DB601FAE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070" y="1781522"/>
            <a:ext cx="523546" cy="509003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DA396BE2-3DC0-4319-8BD4-2C30D6A9784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144" y="1267203"/>
            <a:ext cx="409896" cy="437068"/>
          </a:xfrm>
          <a:prstGeom prst="rect">
            <a:avLst/>
          </a:prstGeom>
        </p:spPr>
      </p:pic>
      <p:cxnSp>
        <p:nvCxnSpPr>
          <p:cNvPr id="79" name="Elbow Connector 125">
            <a:extLst>
              <a:ext uri="{FF2B5EF4-FFF2-40B4-BE49-F238E27FC236}">
                <a16:creationId xmlns:a16="http://schemas.microsoft.com/office/drawing/2014/main" id="{CEC84997-6F23-4DC5-8C78-A8D1A95282E1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914011" y="4171038"/>
            <a:ext cx="523168" cy="313531"/>
          </a:xfrm>
          <a:prstGeom prst="bentConnector3">
            <a:avLst>
              <a:gd name="adj1" fmla="val -15251"/>
            </a:avLst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8829D20C-E14C-47E3-9488-81CA85A5E9F6}"/>
              </a:ext>
            </a:extLst>
          </p:cNvPr>
          <p:cNvSpPr/>
          <p:nvPr/>
        </p:nvSpPr>
        <p:spPr>
          <a:xfrm>
            <a:off x="26627" y="1267203"/>
            <a:ext cx="5694400" cy="3744283"/>
          </a:xfrm>
          <a:prstGeom prst="rect">
            <a:avLst/>
          </a:prstGeom>
          <a:noFill/>
          <a:ln w="127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1000" tIns="76200" rIns="76200" bIns="38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500">
                <a:solidFill>
                  <a:schemeClr val="tx1"/>
                </a:solidFill>
              </a:rPr>
              <a:t> US-EAST-1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C65FC61-CE59-418E-83BE-458AAF94999F}"/>
              </a:ext>
            </a:extLst>
          </p:cNvPr>
          <p:cNvSpPr/>
          <p:nvPr/>
        </p:nvSpPr>
        <p:spPr>
          <a:xfrm>
            <a:off x="6274547" y="1250475"/>
            <a:ext cx="5694400" cy="3799529"/>
          </a:xfrm>
          <a:prstGeom prst="rect">
            <a:avLst/>
          </a:prstGeom>
          <a:noFill/>
          <a:ln w="127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1000" tIns="76200" rIns="76200" bIns="38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500">
                <a:solidFill>
                  <a:schemeClr val="tx1"/>
                </a:solidFill>
              </a:rPr>
              <a:t> US-WEST-2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49BEE94A-C679-4785-91FD-4BD8F2DBB09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738435" y="1540603"/>
            <a:ext cx="3357148" cy="4127923"/>
          </a:xfrm>
          <a:prstGeom prst="rect">
            <a:avLst/>
          </a:prstGeom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320FC33A-9682-42AD-BB12-EBB3FFDC6D78}"/>
              </a:ext>
            </a:extLst>
          </p:cNvPr>
          <p:cNvGrpSpPr/>
          <p:nvPr/>
        </p:nvGrpSpPr>
        <p:grpSpPr>
          <a:xfrm>
            <a:off x="6467739" y="4082637"/>
            <a:ext cx="1469166" cy="767292"/>
            <a:chOff x="6133465" y="3917113"/>
            <a:chExt cx="1652075" cy="931451"/>
          </a:xfrm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id="{2F8DA6BA-31C5-45A4-82D9-52D84FDC2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133465" y="3917113"/>
              <a:ext cx="1652075" cy="931451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C5C5AAC-27ED-4820-905C-3A98FE169C55}"/>
                </a:ext>
              </a:extLst>
            </p:cNvPr>
            <p:cNvSpPr txBox="1"/>
            <p:nvPr/>
          </p:nvSpPr>
          <p:spPr>
            <a:xfrm>
              <a:off x="6297268" y="4089908"/>
              <a:ext cx="1000837" cy="5481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67"/>
                <a:t>Database Master</a:t>
              </a:r>
            </a:p>
          </p:txBody>
        </p:sp>
      </p:grpSp>
      <p:cxnSp>
        <p:nvCxnSpPr>
          <p:cNvPr id="86" name="Straight Arrow Connector 28">
            <a:extLst>
              <a:ext uri="{FF2B5EF4-FFF2-40B4-BE49-F238E27FC236}">
                <a16:creationId xmlns:a16="http://schemas.microsoft.com/office/drawing/2014/main" id="{BDEAD466-4083-4957-894C-BE75D9CE9D13}"/>
              </a:ext>
            </a:extLst>
          </p:cNvPr>
          <p:cNvCxnSpPr>
            <a:cxnSpLocks/>
          </p:cNvCxnSpPr>
          <p:nvPr/>
        </p:nvCxnSpPr>
        <p:spPr>
          <a:xfrm rot="10800000">
            <a:off x="6385540" y="1064503"/>
            <a:ext cx="3392552" cy="140676"/>
          </a:xfrm>
          <a:prstGeom prst="bentConnector3">
            <a:avLst>
              <a:gd name="adj1" fmla="val 1125"/>
            </a:avLst>
          </a:prstGeom>
          <a:ln w="38100">
            <a:solidFill>
              <a:schemeClr val="accent1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CC4F090B-E994-47BC-98A8-267E261815A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481" y="2844023"/>
            <a:ext cx="1979893" cy="1468186"/>
          </a:xfrm>
          <a:prstGeom prst="rect">
            <a:avLst/>
          </a:prstGeom>
        </p:spPr>
      </p:pic>
      <p:cxnSp>
        <p:nvCxnSpPr>
          <p:cNvPr id="104" name="Straight Arrow Connector 28">
            <a:extLst>
              <a:ext uri="{FF2B5EF4-FFF2-40B4-BE49-F238E27FC236}">
                <a16:creationId xmlns:a16="http://schemas.microsoft.com/office/drawing/2014/main" id="{37D7BDAD-F918-4CA9-9E82-93F9F1899BE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32206" y="3543747"/>
            <a:ext cx="1466481" cy="17631"/>
          </a:xfrm>
          <a:prstGeom prst="bentConnector3">
            <a:avLst>
              <a:gd name="adj1" fmla="val 102611"/>
            </a:avLst>
          </a:prstGeom>
          <a:ln w="38100">
            <a:solidFill>
              <a:schemeClr val="accent1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61535D1-1DAE-454A-A306-0B3154AD2B41}"/>
              </a:ext>
            </a:extLst>
          </p:cNvPr>
          <p:cNvGrpSpPr/>
          <p:nvPr/>
        </p:nvGrpSpPr>
        <p:grpSpPr>
          <a:xfrm>
            <a:off x="8628112" y="3468256"/>
            <a:ext cx="755537" cy="755537"/>
            <a:chOff x="2010742" y="4399981"/>
            <a:chExt cx="906644" cy="906644"/>
          </a:xfrm>
        </p:grpSpPr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D6EDB9E2-13E2-4859-92FB-0D9926664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10742" y="4399981"/>
              <a:ext cx="906644" cy="906644"/>
            </a:xfrm>
            <a:prstGeom prst="rect">
              <a:avLst/>
            </a:prstGeom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82FBBE7-68B8-49C3-927B-AF4A82A23A11}"/>
                </a:ext>
              </a:extLst>
            </p:cNvPr>
            <p:cNvSpPr txBox="1"/>
            <p:nvPr/>
          </p:nvSpPr>
          <p:spPr>
            <a:xfrm>
              <a:off x="2154416" y="4614091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App1 </a:t>
              </a:r>
            </a:p>
          </p:txBody>
        </p:sp>
      </p:grpSp>
      <p:pic>
        <p:nvPicPr>
          <p:cNvPr id="103" name="Graphic 102">
            <a:extLst>
              <a:ext uri="{FF2B5EF4-FFF2-40B4-BE49-F238E27FC236}">
                <a16:creationId xmlns:a16="http://schemas.microsoft.com/office/drawing/2014/main" id="{67E58387-418B-4437-8159-44CC62B8E8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70958" y="3437540"/>
            <a:ext cx="755537" cy="755537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5689EA02-BAAF-487F-B0A3-8A0D66677119}"/>
              </a:ext>
            </a:extLst>
          </p:cNvPr>
          <p:cNvSpPr txBox="1"/>
          <p:nvPr/>
        </p:nvSpPr>
        <p:spPr>
          <a:xfrm>
            <a:off x="9163058" y="3650491"/>
            <a:ext cx="1294034" cy="4515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67"/>
              <a:t>App2</a:t>
            </a:r>
          </a:p>
          <a:p>
            <a:pPr algn="ctr"/>
            <a:endParaRPr lang="en-US" sz="1167"/>
          </a:p>
        </p:txBody>
      </p:sp>
      <p:pic>
        <p:nvPicPr>
          <p:cNvPr id="106" name="Graphic 105">
            <a:extLst>
              <a:ext uri="{FF2B5EF4-FFF2-40B4-BE49-F238E27FC236}">
                <a16:creationId xmlns:a16="http://schemas.microsoft.com/office/drawing/2014/main" id="{D2E13903-1A52-4C0F-A9D2-92BC8CB71A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48995" y="3434511"/>
            <a:ext cx="755537" cy="755537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6C6E6D9C-F943-4169-872C-272495C0DD66}"/>
              </a:ext>
            </a:extLst>
          </p:cNvPr>
          <p:cNvSpPr txBox="1"/>
          <p:nvPr/>
        </p:nvSpPr>
        <p:spPr>
          <a:xfrm>
            <a:off x="10419522" y="3583658"/>
            <a:ext cx="614481" cy="2719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67"/>
              <a:t>App3 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E48DE9F3-F3BE-4C04-82E0-A7546C3E2C8D}"/>
              </a:ext>
            </a:extLst>
          </p:cNvPr>
          <p:cNvGrpSpPr/>
          <p:nvPr/>
        </p:nvGrpSpPr>
        <p:grpSpPr>
          <a:xfrm>
            <a:off x="9479731" y="2621004"/>
            <a:ext cx="768825" cy="768825"/>
            <a:chOff x="2248123" y="2588660"/>
            <a:chExt cx="922590" cy="922590"/>
          </a:xfrm>
        </p:grpSpPr>
        <p:pic>
          <p:nvPicPr>
            <p:cNvPr id="109" name="Graphic 108">
              <a:extLst>
                <a:ext uri="{FF2B5EF4-FFF2-40B4-BE49-F238E27FC236}">
                  <a16:creationId xmlns:a16="http://schemas.microsoft.com/office/drawing/2014/main" id="{0ACDAEE2-B478-4F41-AAEF-2B5ABA3C3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248123" y="2588660"/>
              <a:ext cx="922590" cy="922590"/>
            </a:xfrm>
            <a:prstGeom prst="rect">
              <a:avLst/>
            </a:prstGeom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2478AD4A-5E94-4976-8ED0-8BA92DA3B7B3}"/>
                </a:ext>
              </a:extLst>
            </p:cNvPr>
            <p:cNvSpPr txBox="1"/>
            <p:nvPr/>
          </p:nvSpPr>
          <p:spPr>
            <a:xfrm>
              <a:off x="2340729" y="2799600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Web 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365BE74-7353-40AA-A4A4-F1074F5DD103}"/>
              </a:ext>
            </a:extLst>
          </p:cNvPr>
          <p:cNvGrpSpPr/>
          <p:nvPr/>
        </p:nvGrpSpPr>
        <p:grpSpPr>
          <a:xfrm>
            <a:off x="10324118" y="2594795"/>
            <a:ext cx="768825" cy="768825"/>
            <a:chOff x="2786807" y="2511441"/>
            <a:chExt cx="922590" cy="922590"/>
          </a:xfrm>
        </p:grpSpPr>
        <p:pic>
          <p:nvPicPr>
            <p:cNvPr id="112" name="Graphic 111">
              <a:extLst>
                <a:ext uri="{FF2B5EF4-FFF2-40B4-BE49-F238E27FC236}">
                  <a16:creationId xmlns:a16="http://schemas.microsoft.com/office/drawing/2014/main" id="{C71CF61A-59F6-4E95-9105-5D9E95147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86807" y="2511441"/>
              <a:ext cx="922590" cy="922590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F8383C19-DEB8-4165-9C2D-DE922C690EA4}"/>
                </a:ext>
              </a:extLst>
            </p:cNvPr>
            <p:cNvSpPr txBox="1"/>
            <p:nvPr/>
          </p:nvSpPr>
          <p:spPr>
            <a:xfrm>
              <a:off x="2956852" y="2756195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Web 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97EA58B-A48A-4F3B-8004-83CC8BFE87F1}"/>
              </a:ext>
            </a:extLst>
          </p:cNvPr>
          <p:cNvGrpSpPr/>
          <p:nvPr/>
        </p:nvGrpSpPr>
        <p:grpSpPr>
          <a:xfrm>
            <a:off x="8616278" y="2623037"/>
            <a:ext cx="768825" cy="768825"/>
            <a:chOff x="2248123" y="2588660"/>
            <a:chExt cx="922590" cy="922590"/>
          </a:xfrm>
        </p:grpSpPr>
        <p:pic>
          <p:nvPicPr>
            <p:cNvPr id="115" name="Graphic 114">
              <a:extLst>
                <a:ext uri="{FF2B5EF4-FFF2-40B4-BE49-F238E27FC236}">
                  <a16:creationId xmlns:a16="http://schemas.microsoft.com/office/drawing/2014/main" id="{9D4DE223-F763-4E1D-8843-92DF8FAFF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248123" y="2588660"/>
              <a:ext cx="922590" cy="922590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10ED0BFC-E9B6-4346-8E37-F93BC6D2EF10}"/>
                </a:ext>
              </a:extLst>
            </p:cNvPr>
            <p:cNvSpPr txBox="1"/>
            <p:nvPr/>
          </p:nvSpPr>
          <p:spPr>
            <a:xfrm>
              <a:off x="2340729" y="2799600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Web </a:t>
              </a:r>
            </a:p>
          </p:txBody>
        </p: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70CC3BDF-0404-4676-A641-A05AE6082FF8}"/>
              </a:ext>
            </a:extLst>
          </p:cNvPr>
          <p:cNvSpPr txBox="1"/>
          <p:nvPr/>
        </p:nvSpPr>
        <p:spPr>
          <a:xfrm>
            <a:off x="7413662" y="6082216"/>
            <a:ext cx="1465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latin typeface="Amazon Ember" charset="0"/>
                <a:ea typeface="Amazon Ember" charset="0"/>
                <a:cs typeface="Amazon Ember" charset="0"/>
              </a:rPr>
              <a:t>Cost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E1F63AA-61F5-41FA-8628-33E212532F6B}"/>
              </a:ext>
            </a:extLst>
          </p:cNvPr>
          <p:cNvSpPr txBox="1"/>
          <p:nvPr/>
        </p:nvSpPr>
        <p:spPr>
          <a:xfrm>
            <a:off x="7386974" y="6406702"/>
            <a:ext cx="1465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latin typeface="Amazon Ember" charset="0"/>
                <a:ea typeface="Amazon Ember" charset="0"/>
                <a:cs typeface="Amazon Ember" charset="0"/>
              </a:rPr>
              <a:t>Complexity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6DB1EF5-8BC8-4793-BE1C-699ABF1A69E0}"/>
              </a:ext>
            </a:extLst>
          </p:cNvPr>
          <p:cNvGrpSpPr/>
          <p:nvPr/>
        </p:nvGrpSpPr>
        <p:grpSpPr>
          <a:xfrm>
            <a:off x="6352931" y="5188426"/>
            <a:ext cx="3021452" cy="1648364"/>
            <a:chOff x="10200199" y="7141006"/>
            <a:chExt cx="3021452" cy="987673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51EBEC9-799D-46C0-A92E-351E517CCC08}"/>
                </a:ext>
              </a:extLst>
            </p:cNvPr>
            <p:cNvSpPr txBox="1"/>
            <p:nvPr/>
          </p:nvSpPr>
          <p:spPr>
            <a:xfrm>
              <a:off x="11486953" y="7211305"/>
              <a:ext cx="1332503" cy="165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Amazon Ember" charset="0"/>
                  <a:ea typeface="Amazon Ember" charset="0"/>
                  <a:cs typeface="Amazon Ember" charset="0"/>
                </a:rPr>
                <a:t>Down time (RTO)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90FDB728-D418-4A8B-ADA5-49745900CFAA}"/>
                </a:ext>
              </a:extLst>
            </p:cNvPr>
            <p:cNvCxnSpPr>
              <a:cxnSpLocks/>
            </p:cNvCxnSpPr>
            <p:nvPr/>
          </p:nvCxnSpPr>
          <p:spPr>
            <a:xfrm>
              <a:off x="10862141" y="7344697"/>
              <a:ext cx="2359510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CCB4E5E6-AFB6-4CBF-83AE-A3FF88CAFF40}"/>
                </a:ext>
              </a:extLst>
            </p:cNvPr>
            <p:cNvCxnSpPr>
              <a:cxnSpLocks/>
            </p:cNvCxnSpPr>
            <p:nvPr/>
          </p:nvCxnSpPr>
          <p:spPr>
            <a:xfrm>
              <a:off x="10859766" y="7593610"/>
              <a:ext cx="2359510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25" name="Picture 124" descr="Deck_Fire.png">
              <a:extLst>
                <a:ext uri="{FF2B5EF4-FFF2-40B4-BE49-F238E27FC236}">
                  <a16:creationId xmlns:a16="http://schemas.microsoft.com/office/drawing/2014/main" id="{6BE6C7F8-E20C-4370-ADB8-9C5DD39A7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00199" y="7248423"/>
              <a:ext cx="729688" cy="640080"/>
            </a:xfrm>
            <a:prstGeom prst="rect">
              <a:avLst/>
            </a:prstGeom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DB5DCE0-22A0-4A1C-B5AE-ACFAC66932DA}"/>
                </a:ext>
              </a:extLst>
            </p:cNvPr>
            <p:cNvSpPr txBox="1"/>
            <p:nvPr/>
          </p:nvSpPr>
          <p:spPr>
            <a:xfrm>
              <a:off x="11163647" y="7425945"/>
              <a:ext cx="14657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Amazon Ember" charset="0"/>
                  <a:ea typeface="Amazon Ember" charset="0"/>
                  <a:cs typeface="Amazon Ember" charset="0"/>
                </a:rPr>
                <a:t>Data loss (RPO)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2A3760BE-A967-451D-88C9-DEBC771CF99F}"/>
                </a:ext>
              </a:extLst>
            </p:cNvPr>
            <p:cNvSpPr/>
            <p:nvPr/>
          </p:nvSpPr>
          <p:spPr bwMode="auto">
            <a:xfrm>
              <a:off x="10234802" y="7141006"/>
              <a:ext cx="2984474" cy="987673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28" name="Oval 127">
            <a:extLst>
              <a:ext uri="{FF2B5EF4-FFF2-40B4-BE49-F238E27FC236}">
                <a16:creationId xmlns:a16="http://schemas.microsoft.com/office/drawing/2014/main" id="{274D18CC-54A9-4235-A7E3-C756575CF2FE}"/>
              </a:ext>
            </a:extLst>
          </p:cNvPr>
          <p:cNvSpPr>
            <a:spLocks noChangeAspect="1"/>
          </p:cNvSpPr>
          <p:nvPr/>
        </p:nvSpPr>
        <p:spPr>
          <a:xfrm>
            <a:off x="7373289" y="5430547"/>
            <a:ext cx="226935" cy="2286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88F4888A-D1B8-41C6-B464-216DF2428D3B}"/>
              </a:ext>
            </a:extLst>
          </p:cNvPr>
          <p:cNvSpPr>
            <a:spLocks noChangeAspect="1"/>
          </p:cNvSpPr>
          <p:nvPr/>
        </p:nvSpPr>
        <p:spPr>
          <a:xfrm>
            <a:off x="7386974" y="5835123"/>
            <a:ext cx="226935" cy="2286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9A7CD54D-5DC0-42A6-A8BD-639C393474CB}"/>
              </a:ext>
            </a:extLst>
          </p:cNvPr>
          <p:cNvCxnSpPr>
            <a:cxnSpLocks/>
          </p:cNvCxnSpPr>
          <p:nvPr/>
        </p:nvCxnSpPr>
        <p:spPr>
          <a:xfrm>
            <a:off x="7007588" y="6292279"/>
            <a:ext cx="2359510" cy="0"/>
          </a:xfrm>
          <a:prstGeom prst="straightConnector1">
            <a:avLst/>
          </a:prstGeom>
          <a:ln w="38100">
            <a:solidFill>
              <a:schemeClr val="accent5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Oval 130">
            <a:extLst>
              <a:ext uri="{FF2B5EF4-FFF2-40B4-BE49-F238E27FC236}">
                <a16:creationId xmlns:a16="http://schemas.microsoft.com/office/drawing/2014/main" id="{50B81D1D-8137-43A2-9F5E-092787C6739E}"/>
              </a:ext>
            </a:extLst>
          </p:cNvPr>
          <p:cNvSpPr>
            <a:spLocks noChangeAspect="1"/>
          </p:cNvSpPr>
          <p:nvPr/>
        </p:nvSpPr>
        <p:spPr>
          <a:xfrm>
            <a:off x="8555196" y="6152529"/>
            <a:ext cx="226935" cy="2286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A340A2A8-6318-4944-B0B8-AFFCF10042D9}"/>
              </a:ext>
            </a:extLst>
          </p:cNvPr>
          <p:cNvCxnSpPr>
            <a:cxnSpLocks/>
          </p:cNvCxnSpPr>
          <p:nvPr/>
        </p:nvCxnSpPr>
        <p:spPr>
          <a:xfrm>
            <a:off x="6998712" y="6611733"/>
            <a:ext cx="2359510" cy="0"/>
          </a:xfrm>
          <a:prstGeom prst="straightConnector1">
            <a:avLst/>
          </a:prstGeom>
          <a:ln w="38100">
            <a:solidFill>
              <a:schemeClr val="accent5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0E2BEFED-FED3-4F1B-8657-7C35424A417F}"/>
              </a:ext>
            </a:extLst>
          </p:cNvPr>
          <p:cNvSpPr>
            <a:spLocks noChangeAspect="1"/>
          </p:cNvSpPr>
          <p:nvPr/>
        </p:nvSpPr>
        <p:spPr>
          <a:xfrm>
            <a:off x="8606514" y="6473761"/>
            <a:ext cx="226935" cy="2286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0AF8FAA-6A52-41EC-9FDD-EFDBFB51DD58}"/>
              </a:ext>
            </a:extLst>
          </p:cNvPr>
          <p:cNvSpPr txBox="1"/>
          <p:nvPr/>
        </p:nvSpPr>
        <p:spPr>
          <a:xfrm>
            <a:off x="5756804" y="5724072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LOW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52F14F38-C509-473F-B038-F293AA23DBC1}"/>
              </a:ext>
            </a:extLst>
          </p:cNvPr>
          <p:cNvSpPr txBox="1"/>
          <p:nvPr/>
        </p:nvSpPr>
        <p:spPr>
          <a:xfrm>
            <a:off x="9315199" y="5689080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865959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D6B8F8E-07F9-42D0-BFED-FE2057ACB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3" y="-808"/>
            <a:ext cx="11655840" cy="89966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Pattern 1 EKS: Active/Active (read local, write global)</a:t>
            </a:r>
          </a:p>
        </p:txBody>
      </p:sp>
      <p:cxnSp>
        <p:nvCxnSpPr>
          <p:cNvPr id="5" name="Straight Arrow Connector 28">
            <a:extLst>
              <a:ext uri="{FF2B5EF4-FFF2-40B4-BE49-F238E27FC236}">
                <a16:creationId xmlns:a16="http://schemas.microsoft.com/office/drawing/2014/main" id="{56E28394-2025-4FDA-B393-5022BA4C340F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429570" y="979407"/>
            <a:ext cx="2927190" cy="386654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/>
            </a:solidFill>
            <a:prstDash val="sysDash"/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6A24CCC7-3C9C-4647-80F5-BAB6556C4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01828" y="1157769"/>
            <a:ext cx="762000" cy="762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387AFD9-6522-48E6-AFFD-7444A28947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38019" y="598406"/>
            <a:ext cx="762000" cy="76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114867-CA30-44BE-83FD-2634A23CEA41}"/>
              </a:ext>
            </a:extLst>
          </p:cNvPr>
          <p:cNvSpPr txBox="1"/>
          <p:nvPr/>
        </p:nvSpPr>
        <p:spPr>
          <a:xfrm>
            <a:off x="-31804" y="1108989"/>
            <a:ext cx="188017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Users in </a:t>
            </a:r>
          </a:p>
          <a:p>
            <a:pPr algn="ctr"/>
            <a:r>
              <a:rPr lang="en-US" sz="2000" b="1" dirty="0"/>
              <a:t>New York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FE4E18-62D1-448E-9D24-9BCD4AA17487}"/>
              </a:ext>
            </a:extLst>
          </p:cNvPr>
          <p:cNvGrpSpPr/>
          <p:nvPr/>
        </p:nvGrpSpPr>
        <p:grpSpPr>
          <a:xfrm>
            <a:off x="9356761" y="598406"/>
            <a:ext cx="2461620" cy="1282396"/>
            <a:chOff x="4151874" y="1310430"/>
            <a:chExt cx="2953944" cy="153886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49ED57-5D32-4EAC-B57F-1F1859E68FBE}"/>
                </a:ext>
              </a:extLst>
            </p:cNvPr>
            <p:cNvSpPr txBox="1"/>
            <p:nvPr/>
          </p:nvSpPr>
          <p:spPr>
            <a:xfrm>
              <a:off x="4648723" y="1999838"/>
              <a:ext cx="2457095" cy="84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Users in </a:t>
              </a:r>
            </a:p>
            <a:p>
              <a:pPr algn="ctr"/>
              <a:r>
                <a:rPr lang="en-US" sz="2000" b="1" dirty="0"/>
                <a:t>San Francisco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65E4B1F9-9ED4-420F-AF53-8805B2D78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151874" y="1310430"/>
              <a:ext cx="914400" cy="914400"/>
            </a:xfrm>
            <a:prstGeom prst="rect">
              <a:avLst/>
            </a:prstGeom>
          </p:spPr>
        </p:pic>
      </p:grpSp>
      <p:cxnSp>
        <p:nvCxnSpPr>
          <p:cNvPr id="13" name="Straight Arrow Connector 28">
            <a:extLst>
              <a:ext uri="{FF2B5EF4-FFF2-40B4-BE49-F238E27FC236}">
                <a16:creationId xmlns:a16="http://schemas.microsoft.com/office/drawing/2014/main" id="{DE5182DB-1CEF-4348-A891-067A56842919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2326354" y="1538769"/>
            <a:ext cx="3375474" cy="1106304"/>
          </a:xfrm>
          <a:prstGeom prst="bentConnector3">
            <a:avLst>
              <a:gd name="adj1" fmla="val -11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prstDash val="sysDash"/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28">
            <a:extLst>
              <a:ext uri="{FF2B5EF4-FFF2-40B4-BE49-F238E27FC236}">
                <a16:creationId xmlns:a16="http://schemas.microsoft.com/office/drawing/2014/main" id="{39746CB5-B05A-49FD-B0DA-520794876E2A}"/>
              </a:ext>
            </a:extLst>
          </p:cNvPr>
          <p:cNvCxnSpPr>
            <a:cxnSpLocks/>
            <a:endCxn id="8" idx="3"/>
          </p:cNvCxnSpPr>
          <p:nvPr/>
        </p:nvCxnSpPr>
        <p:spPr>
          <a:xfrm rot="10800000">
            <a:off x="2200019" y="979407"/>
            <a:ext cx="3562412" cy="380241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prstDash val="sysDash"/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CC2DD88-C107-4E07-93E8-BEC56FFF1936}"/>
              </a:ext>
            </a:extLst>
          </p:cNvPr>
          <p:cNvSpPr txBox="1"/>
          <p:nvPr/>
        </p:nvSpPr>
        <p:spPr>
          <a:xfrm>
            <a:off x="2690397" y="1639943"/>
            <a:ext cx="158289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/>
              <a:t>Read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08467C-05AD-44DD-AE77-EF779EA4F3F9}"/>
              </a:ext>
            </a:extLst>
          </p:cNvPr>
          <p:cNvSpPr txBox="1"/>
          <p:nvPr/>
        </p:nvSpPr>
        <p:spPr>
          <a:xfrm>
            <a:off x="7297544" y="1618931"/>
            <a:ext cx="158289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/>
              <a:t>Read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11CF7A-7DAF-49EB-B77E-59B6F37CD0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35882" y="3096864"/>
            <a:ext cx="524301" cy="6706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8576ABD-3EF9-4C88-8D1E-A4214366BF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6490" y="3080576"/>
            <a:ext cx="487722" cy="69595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42DB640-8D99-47BB-865D-4E4CED954E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8284" y="3579446"/>
            <a:ext cx="2876164" cy="214087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5CDCA84-EAF1-4AEF-8A88-B9B23AF70C11}"/>
              </a:ext>
            </a:extLst>
          </p:cNvPr>
          <p:cNvGrpSpPr/>
          <p:nvPr/>
        </p:nvGrpSpPr>
        <p:grpSpPr>
          <a:xfrm>
            <a:off x="1125349" y="4864584"/>
            <a:ext cx="755537" cy="755537"/>
            <a:chOff x="2010742" y="4399981"/>
            <a:chExt cx="906644" cy="906644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A0FC8DCC-CAB2-4660-AC6D-2A6614F9B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010742" y="4399981"/>
              <a:ext cx="906644" cy="906644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9629FAC-27CA-4BD8-9699-AD020478268F}"/>
                </a:ext>
              </a:extLst>
            </p:cNvPr>
            <p:cNvSpPr txBox="1"/>
            <p:nvPr/>
          </p:nvSpPr>
          <p:spPr>
            <a:xfrm>
              <a:off x="2154416" y="4614091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App1 </a:t>
              </a:r>
            </a:p>
          </p:txBody>
        </p: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B054A1E1-CD81-4520-9D66-8042647508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68195" y="4833868"/>
            <a:ext cx="755537" cy="75553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F981E6C-B062-4B5B-96DC-EC90A6E259F0}"/>
              </a:ext>
            </a:extLst>
          </p:cNvPr>
          <p:cNvSpPr txBox="1"/>
          <p:nvPr/>
        </p:nvSpPr>
        <p:spPr>
          <a:xfrm>
            <a:off x="1660295" y="5046819"/>
            <a:ext cx="1294034" cy="4515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67"/>
              <a:t>App2</a:t>
            </a:r>
          </a:p>
          <a:p>
            <a:pPr algn="ctr"/>
            <a:endParaRPr lang="en-US" sz="1167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F62FA06E-B05E-4621-8EE7-6A4388A44D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46232" y="4830839"/>
            <a:ext cx="755537" cy="75553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34D5227-BD2A-40A1-8FF7-4806CD8C7BAA}"/>
              </a:ext>
            </a:extLst>
          </p:cNvPr>
          <p:cNvSpPr txBox="1"/>
          <p:nvPr/>
        </p:nvSpPr>
        <p:spPr>
          <a:xfrm>
            <a:off x="2916759" y="4979986"/>
            <a:ext cx="614481" cy="2719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67"/>
              <a:t>App3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4328F6B-B82B-4BFB-96EE-3B4B8B8227E9}"/>
              </a:ext>
            </a:extLst>
          </p:cNvPr>
          <p:cNvGrpSpPr/>
          <p:nvPr/>
        </p:nvGrpSpPr>
        <p:grpSpPr>
          <a:xfrm>
            <a:off x="4024862" y="3008989"/>
            <a:ext cx="1481645" cy="1123402"/>
            <a:chOff x="11853103" y="3511249"/>
            <a:chExt cx="1917064" cy="167489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7BA377D-C0A9-46CF-BAD4-5310803FA6FB}"/>
                </a:ext>
              </a:extLst>
            </p:cNvPr>
            <p:cNvSpPr/>
            <p:nvPr/>
          </p:nvSpPr>
          <p:spPr>
            <a:xfrm>
              <a:off x="11853103" y="3511249"/>
              <a:ext cx="1836479" cy="1674898"/>
            </a:xfrm>
            <a:prstGeom prst="rect">
              <a:avLst/>
            </a:prstGeom>
            <a:noFill/>
            <a:ln w="12700">
              <a:solidFill>
                <a:srgbClr val="B6BAB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76200" rIns="76200" bIns="381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B4C9320-D510-4A81-A905-2CD0FD3F7FDD}"/>
                </a:ext>
              </a:extLst>
            </p:cNvPr>
            <p:cNvSpPr txBox="1"/>
            <p:nvPr/>
          </p:nvSpPr>
          <p:spPr>
            <a:xfrm>
              <a:off x="11870695" y="4421737"/>
              <a:ext cx="1899472" cy="757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Snapshots</a:t>
              </a:r>
            </a:p>
            <a:p>
              <a:pPr algn="ctr"/>
              <a:r>
                <a:rPr lang="en-US" sz="1167"/>
                <a:t>Storage class, Database</a:t>
              </a:r>
            </a:p>
          </p:txBody>
        </p:sp>
      </p:grpSp>
      <p:pic>
        <p:nvPicPr>
          <p:cNvPr id="32" name="Graphic 31">
            <a:extLst>
              <a:ext uri="{FF2B5EF4-FFF2-40B4-BE49-F238E27FC236}">
                <a16:creationId xmlns:a16="http://schemas.microsoft.com/office/drawing/2014/main" id="{F371E2D5-286C-452F-8D67-23FDD142634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09352" y="3082453"/>
            <a:ext cx="539093" cy="53909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FC8552C-2476-45EC-AD04-121E55E78357}"/>
              </a:ext>
            </a:extLst>
          </p:cNvPr>
          <p:cNvSpPr txBox="1"/>
          <p:nvPr/>
        </p:nvSpPr>
        <p:spPr>
          <a:xfrm>
            <a:off x="1294103" y="3727876"/>
            <a:ext cx="6020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AZ1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D20777D-EBBF-40FE-BF4F-A544A94E9E49}"/>
              </a:ext>
            </a:extLst>
          </p:cNvPr>
          <p:cNvSpPr txBox="1"/>
          <p:nvPr/>
        </p:nvSpPr>
        <p:spPr>
          <a:xfrm>
            <a:off x="2132940" y="3712809"/>
            <a:ext cx="5845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AZ2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25055BB-9CB1-4E31-BB9E-894798E0E358}"/>
              </a:ext>
            </a:extLst>
          </p:cNvPr>
          <p:cNvSpPr txBox="1"/>
          <p:nvPr/>
        </p:nvSpPr>
        <p:spPr>
          <a:xfrm>
            <a:off x="2945094" y="3720853"/>
            <a:ext cx="5376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AZ3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C5591C6-877A-4D6D-BA13-236B98C09F8D}"/>
              </a:ext>
            </a:extLst>
          </p:cNvPr>
          <p:cNvGrpSpPr/>
          <p:nvPr/>
        </p:nvGrpSpPr>
        <p:grpSpPr>
          <a:xfrm>
            <a:off x="1976968" y="4017332"/>
            <a:ext cx="768825" cy="768825"/>
            <a:chOff x="2248123" y="2588660"/>
            <a:chExt cx="922590" cy="922590"/>
          </a:xfrm>
        </p:grpSpPr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9FB67205-C6E3-4C86-A1D1-9DE8785BF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48123" y="2588660"/>
              <a:ext cx="922590" cy="92259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00E7575-77A2-4F37-BC16-D9A710BF32B5}"/>
                </a:ext>
              </a:extLst>
            </p:cNvPr>
            <p:cNvSpPr txBox="1"/>
            <p:nvPr/>
          </p:nvSpPr>
          <p:spPr>
            <a:xfrm>
              <a:off x="2340729" y="2799600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Web 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DC4C358-46E1-4A95-A025-45749ED78BA3}"/>
              </a:ext>
            </a:extLst>
          </p:cNvPr>
          <p:cNvGrpSpPr/>
          <p:nvPr/>
        </p:nvGrpSpPr>
        <p:grpSpPr>
          <a:xfrm>
            <a:off x="2821355" y="3991123"/>
            <a:ext cx="768825" cy="768825"/>
            <a:chOff x="2786807" y="2511441"/>
            <a:chExt cx="922590" cy="922590"/>
          </a:xfrm>
        </p:grpSpPr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D74C8FEE-B18F-4378-87ED-552E5AD40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786807" y="2511441"/>
              <a:ext cx="922590" cy="92259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5D6BC06-DC0B-4320-89CD-2D3D31DB008B}"/>
                </a:ext>
              </a:extLst>
            </p:cNvPr>
            <p:cNvSpPr txBox="1"/>
            <p:nvPr/>
          </p:nvSpPr>
          <p:spPr>
            <a:xfrm>
              <a:off x="2956852" y="2756195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Web 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0A69677-2DCA-482A-9F19-47DC07CC04CC}"/>
              </a:ext>
            </a:extLst>
          </p:cNvPr>
          <p:cNvGrpSpPr/>
          <p:nvPr/>
        </p:nvGrpSpPr>
        <p:grpSpPr>
          <a:xfrm>
            <a:off x="1113515" y="4019365"/>
            <a:ext cx="768825" cy="768825"/>
            <a:chOff x="2248123" y="2588660"/>
            <a:chExt cx="922590" cy="922590"/>
          </a:xfrm>
        </p:grpSpPr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C018A433-18E8-4AE4-AE57-03FC46AEE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48123" y="2588660"/>
              <a:ext cx="922590" cy="92259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EC8910B-D5FE-48A5-852E-99958CD742AD}"/>
                </a:ext>
              </a:extLst>
            </p:cNvPr>
            <p:cNvSpPr txBox="1"/>
            <p:nvPr/>
          </p:nvSpPr>
          <p:spPr>
            <a:xfrm>
              <a:off x="2340729" y="2799600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Web 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156ABAD8-7204-4819-A158-A9A6E58DD5B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838" y="2956508"/>
            <a:ext cx="532699" cy="59416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32775AB-1EBE-489B-969C-DAADA881019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0894" y="3218909"/>
            <a:ext cx="499793" cy="46836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F3AFCDB-1491-4358-9E5A-283B3351F40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87135" y="3533312"/>
            <a:ext cx="768163" cy="109737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D23F1B1-AE24-4FAA-BCDB-EBCD07B478E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96756" y="2645071"/>
            <a:ext cx="459195" cy="472569"/>
          </a:xfrm>
          <a:prstGeom prst="rect">
            <a:avLst/>
          </a:prstGeom>
        </p:spPr>
      </p:pic>
      <p:cxnSp>
        <p:nvCxnSpPr>
          <p:cNvPr id="49" name="Elbow Connector 55">
            <a:extLst>
              <a:ext uri="{FF2B5EF4-FFF2-40B4-BE49-F238E27FC236}">
                <a16:creationId xmlns:a16="http://schemas.microsoft.com/office/drawing/2014/main" id="{8BF5129E-888D-4E73-841E-1A9DDFE5B911}"/>
              </a:ext>
            </a:extLst>
          </p:cNvPr>
          <p:cNvCxnSpPr>
            <a:cxnSpLocks/>
          </p:cNvCxnSpPr>
          <p:nvPr/>
        </p:nvCxnSpPr>
        <p:spPr>
          <a:xfrm rot="5400000">
            <a:off x="2216629" y="5639500"/>
            <a:ext cx="523169" cy="341803"/>
          </a:xfrm>
          <a:prstGeom prst="bentConnector3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2F26CDB8-120A-49EF-90FA-239B110ECA6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flipV="1">
            <a:off x="2967093" y="5500791"/>
            <a:ext cx="1094115" cy="456385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1A5495B9-E55A-47B4-94DF-12ACD061F993}"/>
              </a:ext>
            </a:extLst>
          </p:cNvPr>
          <p:cNvSpPr/>
          <p:nvPr/>
        </p:nvSpPr>
        <p:spPr>
          <a:xfrm>
            <a:off x="30563" y="2542947"/>
            <a:ext cx="5900065" cy="3678716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dash"/>
          </a:ln>
          <a:effectLst>
            <a:glow rad="190500">
              <a:schemeClr val="accent5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1000" tIns="76200" rIns="76200" bIns="38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500">
                <a:solidFill>
                  <a:schemeClr val="tx1"/>
                </a:solidFill>
              </a:rPr>
              <a:t>                                                                      US-EAST-1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C5CAC7A-DFCB-4B70-AB93-4B2F683D9ED1}"/>
              </a:ext>
            </a:extLst>
          </p:cNvPr>
          <p:cNvGrpSpPr/>
          <p:nvPr/>
        </p:nvGrpSpPr>
        <p:grpSpPr>
          <a:xfrm>
            <a:off x="3876143" y="5333470"/>
            <a:ext cx="1478362" cy="767292"/>
            <a:chOff x="132452" y="5203754"/>
            <a:chExt cx="1652074" cy="931451"/>
          </a:xfrm>
        </p:grpSpPr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6BBBE3D0-24B8-465D-83D8-6C0816576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32452" y="5203754"/>
              <a:ext cx="1652074" cy="931451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AD70657-60F3-44AB-B01F-7BB71B4E2CED}"/>
                </a:ext>
              </a:extLst>
            </p:cNvPr>
            <p:cNvSpPr txBox="1"/>
            <p:nvPr/>
          </p:nvSpPr>
          <p:spPr>
            <a:xfrm>
              <a:off x="304682" y="5386381"/>
              <a:ext cx="1000837" cy="5481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67"/>
                <a:t>Database </a:t>
              </a:r>
              <a:r>
                <a:rPr lang="en-US" sz="1167" b="1"/>
                <a:t>Master</a:t>
              </a: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DA31E9DD-73C1-4AEC-9889-5CDB6D15D151}"/>
              </a:ext>
            </a:extLst>
          </p:cNvPr>
          <p:cNvSpPr/>
          <p:nvPr/>
        </p:nvSpPr>
        <p:spPr>
          <a:xfrm>
            <a:off x="6230195" y="2561235"/>
            <a:ext cx="5900065" cy="3678716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dash"/>
          </a:ln>
          <a:effectLst>
            <a:glow rad="190500">
              <a:schemeClr val="accent5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1000" tIns="76200" rIns="76200" bIns="38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500">
                <a:solidFill>
                  <a:schemeClr val="tx1"/>
                </a:solidFill>
              </a:rPr>
              <a:t>                                                                               US-WEST-2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35A0F238-5744-4F02-A6AE-D0ED0138EC0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125777" y="3715177"/>
            <a:ext cx="698876" cy="103440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68602CD-B2AF-4792-B784-4AC2D00E7F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1955" y="2976929"/>
            <a:ext cx="453097" cy="63069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4CC1943-753E-42DC-AB3F-3680CCE39D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20164" y="2945947"/>
            <a:ext cx="487722" cy="67061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27B4DE5-88F3-402C-9C59-53AFD3CD44C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298784" y="3456297"/>
            <a:ext cx="2850820" cy="2302714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CB614543-CC4F-4A4C-BCF1-6A42408C3B48}"/>
              </a:ext>
            </a:extLst>
          </p:cNvPr>
          <p:cNvGrpSpPr/>
          <p:nvPr/>
        </p:nvGrpSpPr>
        <p:grpSpPr>
          <a:xfrm>
            <a:off x="8444189" y="4694533"/>
            <a:ext cx="755537" cy="755537"/>
            <a:chOff x="3884335" y="4458703"/>
            <a:chExt cx="906644" cy="906644"/>
          </a:xfrm>
        </p:grpSpPr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1487CB7C-E41B-47AF-BC03-F1BDDA180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884335" y="4458703"/>
              <a:ext cx="906644" cy="906644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08499E6-BBA6-47C0-9027-04E48A092EA2}"/>
                </a:ext>
              </a:extLst>
            </p:cNvPr>
            <p:cNvSpPr txBox="1"/>
            <p:nvPr/>
          </p:nvSpPr>
          <p:spPr>
            <a:xfrm>
              <a:off x="3954025" y="4669825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App1 </a:t>
              </a:r>
            </a:p>
          </p:txBody>
        </p:sp>
      </p:grpSp>
      <p:pic>
        <p:nvPicPr>
          <p:cNvPr id="63" name="Graphic 62">
            <a:extLst>
              <a:ext uri="{FF2B5EF4-FFF2-40B4-BE49-F238E27FC236}">
                <a16:creationId xmlns:a16="http://schemas.microsoft.com/office/drawing/2014/main" id="{47AA7B3E-6D2E-4A11-AC0F-CA5C40175E8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856231" y="3041726"/>
            <a:ext cx="537616" cy="537616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E9B1A2BB-927D-4509-BA1E-1794B7D8895E}"/>
              </a:ext>
            </a:extLst>
          </p:cNvPr>
          <p:cNvGrpSpPr/>
          <p:nvPr/>
        </p:nvGrpSpPr>
        <p:grpSpPr>
          <a:xfrm>
            <a:off x="8484314" y="3829641"/>
            <a:ext cx="768825" cy="768825"/>
            <a:chOff x="2248123" y="2588660"/>
            <a:chExt cx="922590" cy="922590"/>
          </a:xfrm>
        </p:grpSpPr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C5AC2C5A-EB72-40CA-BA5F-B4C61E668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48123" y="2588660"/>
              <a:ext cx="922590" cy="92259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3F72E60-B40E-4E49-ACDE-D240605DD171}"/>
                </a:ext>
              </a:extLst>
            </p:cNvPr>
            <p:cNvSpPr txBox="1"/>
            <p:nvPr/>
          </p:nvSpPr>
          <p:spPr>
            <a:xfrm>
              <a:off x="2340729" y="2799600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Web 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C9293333-2543-408B-87F1-DE630D568111}"/>
              </a:ext>
            </a:extLst>
          </p:cNvPr>
          <p:cNvSpPr txBox="1"/>
          <p:nvPr/>
        </p:nvSpPr>
        <p:spPr>
          <a:xfrm>
            <a:off x="8623159" y="3542870"/>
            <a:ext cx="418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AZ1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CB193FA-FAD9-46DC-ACE6-2604D71CDCA8}"/>
              </a:ext>
            </a:extLst>
          </p:cNvPr>
          <p:cNvSpPr txBox="1"/>
          <p:nvPr/>
        </p:nvSpPr>
        <p:spPr>
          <a:xfrm>
            <a:off x="9473792" y="3464168"/>
            <a:ext cx="418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AZ2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FF29741-E51F-4F48-BCD2-4694B2CFC854}"/>
              </a:ext>
            </a:extLst>
          </p:cNvPr>
          <p:cNvSpPr txBox="1"/>
          <p:nvPr/>
        </p:nvSpPr>
        <p:spPr>
          <a:xfrm>
            <a:off x="10337787" y="3476893"/>
            <a:ext cx="4494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AZ3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80FE3E5E-FC60-4047-A021-6F54DBD840C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9495" y="3294450"/>
            <a:ext cx="523546" cy="58775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FD05708-8639-4D9F-9E59-E7C78EFE1C4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574" y="3073874"/>
            <a:ext cx="523546" cy="509003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47754487-E810-425E-84F8-7EAD5F66465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666" y="2558078"/>
            <a:ext cx="409896" cy="437068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B3EA1DD7-64EB-43C4-84A2-8BAD06E51901}"/>
              </a:ext>
            </a:extLst>
          </p:cNvPr>
          <p:cNvGrpSpPr/>
          <p:nvPr/>
        </p:nvGrpSpPr>
        <p:grpSpPr>
          <a:xfrm>
            <a:off x="9334676" y="3816695"/>
            <a:ext cx="768825" cy="768825"/>
            <a:chOff x="2248123" y="2588660"/>
            <a:chExt cx="922590" cy="922590"/>
          </a:xfrm>
        </p:grpSpPr>
        <p:pic>
          <p:nvPicPr>
            <p:cNvPr id="78" name="Graphic 77">
              <a:extLst>
                <a:ext uri="{FF2B5EF4-FFF2-40B4-BE49-F238E27FC236}">
                  <a16:creationId xmlns:a16="http://schemas.microsoft.com/office/drawing/2014/main" id="{31D058E8-A002-4F52-AA26-263D88C1D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48123" y="2588660"/>
              <a:ext cx="922590" cy="922590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E0081D-1023-41FA-BAF7-ECDDC5A402DC}"/>
                </a:ext>
              </a:extLst>
            </p:cNvPr>
            <p:cNvSpPr txBox="1"/>
            <p:nvPr/>
          </p:nvSpPr>
          <p:spPr>
            <a:xfrm>
              <a:off x="2340729" y="2799600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Web 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2E64669-A9AF-457C-824B-5D2F359CD0B7}"/>
              </a:ext>
            </a:extLst>
          </p:cNvPr>
          <p:cNvGrpSpPr/>
          <p:nvPr/>
        </p:nvGrpSpPr>
        <p:grpSpPr>
          <a:xfrm>
            <a:off x="10157636" y="3810599"/>
            <a:ext cx="768825" cy="768825"/>
            <a:chOff x="2248123" y="2588660"/>
            <a:chExt cx="922590" cy="922590"/>
          </a:xfrm>
        </p:grpSpPr>
        <p:pic>
          <p:nvPicPr>
            <p:cNvPr id="81" name="Graphic 80">
              <a:extLst>
                <a:ext uri="{FF2B5EF4-FFF2-40B4-BE49-F238E27FC236}">
                  <a16:creationId xmlns:a16="http://schemas.microsoft.com/office/drawing/2014/main" id="{A85C3E1B-3C96-42E5-A8D8-5EE692E44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48123" y="2588660"/>
              <a:ext cx="922590" cy="92259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EFC75E1-77A8-4497-9612-71D6C69FAD1A}"/>
                </a:ext>
              </a:extLst>
            </p:cNvPr>
            <p:cNvSpPr txBox="1"/>
            <p:nvPr/>
          </p:nvSpPr>
          <p:spPr>
            <a:xfrm>
              <a:off x="2340729" y="2799600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Web 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295389E-73D0-4676-A449-55DA0466CB77}"/>
              </a:ext>
            </a:extLst>
          </p:cNvPr>
          <p:cNvGrpSpPr/>
          <p:nvPr/>
        </p:nvGrpSpPr>
        <p:grpSpPr>
          <a:xfrm>
            <a:off x="9303725" y="4688437"/>
            <a:ext cx="755537" cy="755537"/>
            <a:chOff x="3884335" y="4458703"/>
            <a:chExt cx="906644" cy="906644"/>
          </a:xfrm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id="{EB16CFC3-9B34-4C0E-8034-23D45F48D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884335" y="4458703"/>
              <a:ext cx="906644" cy="906644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FD47921-93D9-4629-913F-CC85A3CCEFD1}"/>
                </a:ext>
              </a:extLst>
            </p:cNvPr>
            <p:cNvSpPr txBox="1"/>
            <p:nvPr/>
          </p:nvSpPr>
          <p:spPr>
            <a:xfrm>
              <a:off x="3954025" y="4669825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App1 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BBE30E1-4D13-484A-8CA9-2A3A7D2721FD}"/>
              </a:ext>
            </a:extLst>
          </p:cNvPr>
          <p:cNvGrpSpPr/>
          <p:nvPr/>
        </p:nvGrpSpPr>
        <p:grpSpPr>
          <a:xfrm>
            <a:off x="10132781" y="4688437"/>
            <a:ext cx="755537" cy="755537"/>
            <a:chOff x="3884335" y="4458703"/>
            <a:chExt cx="906644" cy="906644"/>
          </a:xfrm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4C67173D-346C-43EE-A11A-D185EC158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884335" y="4458703"/>
              <a:ext cx="906644" cy="906644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5BB9BEF-D7E9-4641-80F8-CD963D12FC97}"/>
                </a:ext>
              </a:extLst>
            </p:cNvPr>
            <p:cNvSpPr txBox="1"/>
            <p:nvPr/>
          </p:nvSpPr>
          <p:spPr>
            <a:xfrm>
              <a:off x="3954025" y="4669825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App1 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3F0EB50-A205-4705-86C4-691F7F6B9BC4}"/>
              </a:ext>
            </a:extLst>
          </p:cNvPr>
          <p:cNvGrpSpPr/>
          <p:nvPr/>
        </p:nvGrpSpPr>
        <p:grpSpPr>
          <a:xfrm>
            <a:off x="6520169" y="2965570"/>
            <a:ext cx="1240457" cy="1106952"/>
            <a:chOff x="11853103" y="3511249"/>
            <a:chExt cx="1917064" cy="1674898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01ADA16-534D-453E-970C-11DFCBE8D2B1}"/>
                </a:ext>
              </a:extLst>
            </p:cNvPr>
            <p:cNvSpPr/>
            <p:nvPr/>
          </p:nvSpPr>
          <p:spPr>
            <a:xfrm>
              <a:off x="11853103" y="3511249"/>
              <a:ext cx="1836479" cy="1674898"/>
            </a:xfrm>
            <a:prstGeom prst="rect">
              <a:avLst/>
            </a:prstGeom>
            <a:noFill/>
            <a:ln w="12700">
              <a:solidFill>
                <a:srgbClr val="B6BAB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76200" rIns="76200" bIns="381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chemeClr val="tx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907B69A-689E-4717-8F38-A93CA48DF69F}"/>
                </a:ext>
              </a:extLst>
            </p:cNvPr>
            <p:cNvSpPr txBox="1"/>
            <p:nvPr/>
          </p:nvSpPr>
          <p:spPr>
            <a:xfrm>
              <a:off x="11870695" y="4421737"/>
              <a:ext cx="1899472" cy="757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Snapshots</a:t>
              </a:r>
            </a:p>
            <a:p>
              <a:pPr algn="ctr"/>
              <a:r>
                <a:rPr lang="en-US" sz="1167"/>
                <a:t>Storage class, Database</a:t>
              </a:r>
            </a:p>
          </p:txBody>
        </p:sp>
      </p:grpSp>
      <p:cxnSp>
        <p:nvCxnSpPr>
          <p:cNvPr id="92" name="Straight Arrow Connector 28">
            <a:extLst>
              <a:ext uri="{FF2B5EF4-FFF2-40B4-BE49-F238E27FC236}">
                <a16:creationId xmlns:a16="http://schemas.microsoft.com/office/drawing/2014/main" id="{3B47A9AB-8F74-4EE1-BDF2-7A611A9D66DB}"/>
              </a:ext>
            </a:extLst>
          </p:cNvPr>
          <p:cNvCxnSpPr>
            <a:cxnSpLocks/>
            <a:stCxn id="72" idx="0"/>
          </p:cNvCxnSpPr>
          <p:nvPr/>
        </p:nvCxnSpPr>
        <p:spPr>
          <a:xfrm rot="16200000" flipV="1">
            <a:off x="7610527" y="522991"/>
            <a:ext cx="914735" cy="3155440"/>
          </a:xfrm>
          <a:prstGeom prst="bentConnector2">
            <a:avLst/>
          </a:prstGeom>
          <a:ln w="38100">
            <a:solidFill>
              <a:schemeClr val="accent6"/>
            </a:solidFill>
            <a:prstDash val="sysDash"/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1B4EE4D-1F55-4ED2-B136-D2460EB3A76B}"/>
              </a:ext>
            </a:extLst>
          </p:cNvPr>
          <p:cNvGrpSpPr/>
          <p:nvPr/>
        </p:nvGrpSpPr>
        <p:grpSpPr>
          <a:xfrm>
            <a:off x="6744106" y="5318337"/>
            <a:ext cx="1470053" cy="767292"/>
            <a:chOff x="2080773" y="5218554"/>
            <a:chExt cx="1652075" cy="931451"/>
          </a:xfrm>
        </p:grpSpPr>
        <p:pic>
          <p:nvPicPr>
            <p:cNvPr id="94" name="Graphic 93">
              <a:extLst>
                <a:ext uri="{FF2B5EF4-FFF2-40B4-BE49-F238E27FC236}">
                  <a16:creationId xmlns:a16="http://schemas.microsoft.com/office/drawing/2014/main" id="{3AD9CAF6-8799-4245-9845-CC3D8C43E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080773" y="5218554"/>
              <a:ext cx="1652075" cy="931451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C9BF26F-C158-4A8D-9621-B857F0E05DCA}"/>
                </a:ext>
              </a:extLst>
            </p:cNvPr>
            <p:cNvSpPr txBox="1"/>
            <p:nvPr/>
          </p:nvSpPr>
          <p:spPr>
            <a:xfrm>
              <a:off x="2296252" y="5389981"/>
              <a:ext cx="1000837" cy="5481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67"/>
                <a:t>Database Replica</a:t>
              </a:r>
            </a:p>
          </p:txBody>
        </p:sp>
      </p:grp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B8E6AFE-CBB6-4186-B069-F5E48083362F}"/>
              </a:ext>
            </a:extLst>
          </p:cNvPr>
          <p:cNvCxnSpPr>
            <a:cxnSpLocks/>
          </p:cNvCxnSpPr>
          <p:nvPr/>
        </p:nvCxnSpPr>
        <p:spPr>
          <a:xfrm>
            <a:off x="5314541" y="5701953"/>
            <a:ext cx="1458632" cy="0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28">
            <a:extLst>
              <a:ext uri="{FF2B5EF4-FFF2-40B4-BE49-F238E27FC236}">
                <a16:creationId xmlns:a16="http://schemas.microsoft.com/office/drawing/2014/main" id="{D265BD02-06B4-47D5-B068-1B20D974D939}"/>
              </a:ext>
            </a:extLst>
          </p:cNvPr>
          <p:cNvCxnSpPr>
            <a:cxnSpLocks/>
          </p:cNvCxnSpPr>
          <p:nvPr/>
        </p:nvCxnSpPr>
        <p:spPr>
          <a:xfrm flipV="1">
            <a:off x="2646792" y="1947373"/>
            <a:ext cx="2582555" cy="672279"/>
          </a:xfrm>
          <a:prstGeom prst="bentConnector3">
            <a:avLst>
              <a:gd name="adj1" fmla="val -46"/>
            </a:avLst>
          </a:prstGeom>
          <a:ln w="38100">
            <a:solidFill>
              <a:schemeClr val="accent6"/>
            </a:solidFill>
            <a:prstDash val="sysDash"/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28">
            <a:extLst>
              <a:ext uri="{FF2B5EF4-FFF2-40B4-BE49-F238E27FC236}">
                <a16:creationId xmlns:a16="http://schemas.microsoft.com/office/drawing/2014/main" id="{DDE2E5DD-334B-4EDA-9321-AADB79E843A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258615" y="1677345"/>
            <a:ext cx="424677" cy="277229"/>
          </a:xfrm>
          <a:prstGeom prst="bentConnector2">
            <a:avLst/>
          </a:prstGeom>
          <a:ln w="38100">
            <a:solidFill>
              <a:schemeClr val="accent6"/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CFAD2C61-CDCB-4BB7-B4C6-CCBC2C63266F}"/>
              </a:ext>
            </a:extLst>
          </p:cNvPr>
          <p:cNvSpPr txBox="1"/>
          <p:nvPr/>
        </p:nvSpPr>
        <p:spPr>
          <a:xfrm>
            <a:off x="3481844" y="1971399"/>
            <a:ext cx="737805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/>
              <a:t>Write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0477344-3B61-44E4-A428-EE24DB9D53F9}"/>
              </a:ext>
            </a:extLst>
          </p:cNvPr>
          <p:cNvSpPr txBox="1"/>
          <p:nvPr/>
        </p:nvSpPr>
        <p:spPr>
          <a:xfrm>
            <a:off x="6660971" y="6275787"/>
            <a:ext cx="1465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latin typeface="Amazon Ember" charset="0"/>
                <a:ea typeface="Amazon Ember" charset="0"/>
                <a:cs typeface="Amazon Ember" charset="0"/>
              </a:rPr>
              <a:t>Cost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613D101-0A48-4911-B611-388D0A0956B6}"/>
              </a:ext>
            </a:extLst>
          </p:cNvPr>
          <p:cNvSpPr txBox="1"/>
          <p:nvPr/>
        </p:nvSpPr>
        <p:spPr>
          <a:xfrm>
            <a:off x="6634283" y="6600273"/>
            <a:ext cx="1465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latin typeface="Amazon Ember" charset="0"/>
                <a:ea typeface="Amazon Ember" charset="0"/>
                <a:cs typeface="Amazon Ember" charset="0"/>
              </a:rPr>
              <a:t>Complexity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17F2D572-2D77-4D85-922F-8C2AC6602B82}"/>
              </a:ext>
            </a:extLst>
          </p:cNvPr>
          <p:cNvGrpSpPr/>
          <p:nvPr/>
        </p:nvGrpSpPr>
        <p:grpSpPr>
          <a:xfrm>
            <a:off x="1375603" y="6259360"/>
            <a:ext cx="2361885" cy="703964"/>
            <a:chOff x="10859766" y="7211305"/>
            <a:chExt cx="2361885" cy="421804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197A832E-913E-4B29-B758-704EEA2EDD1F}"/>
                </a:ext>
              </a:extLst>
            </p:cNvPr>
            <p:cNvSpPr txBox="1"/>
            <p:nvPr/>
          </p:nvSpPr>
          <p:spPr>
            <a:xfrm>
              <a:off x="11486953" y="7211305"/>
              <a:ext cx="1332503" cy="165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Amazon Ember" charset="0"/>
                  <a:ea typeface="Amazon Ember" charset="0"/>
                  <a:cs typeface="Amazon Ember" charset="0"/>
                </a:rPr>
                <a:t>Down time (RTO)</a:t>
              </a:r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0ABF44DB-BACE-48AA-8F19-8DCDE00DEBF3}"/>
                </a:ext>
              </a:extLst>
            </p:cNvPr>
            <p:cNvCxnSpPr>
              <a:cxnSpLocks/>
            </p:cNvCxnSpPr>
            <p:nvPr/>
          </p:nvCxnSpPr>
          <p:spPr>
            <a:xfrm>
              <a:off x="10862141" y="7344697"/>
              <a:ext cx="2359510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A96E776-F47D-4A31-835D-ABE1D52C813E}"/>
                </a:ext>
              </a:extLst>
            </p:cNvPr>
            <p:cNvCxnSpPr>
              <a:cxnSpLocks/>
            </p:cNvCxnSpPr>
            <p:nvPr/>
          </p:nvCxnSpPr>
          <p:spPr>
            <a:xfrm>
              <a:off x="10859766" y="7523777"/>
              <a:ext cx="2359510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026A3004-FFC6-43FC-9B7A-19737F0249E2}"/>
                </a:ext>
              </a:extLst>
            </p:cNvPr>
            <p:cNvSpPr txBox="1"/>
            <p:nvPr/>
          </p:nvSpPr>
          <p:spPr>
            <a:xfrm>
              <a:off x="11163647" y="7356110"/>
              <a:ext cx="14657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Amazon Ember" charset="0"/>
                  <a:ea typeface="Amazon Ember" charset="0"/>
                  <a:cs typeface="Amazon Ember" charset="0"/>
                </a:rPr>
                <a:t>Data loss (RPO)</a:t>
              </a:r>
            </a:p>
          </p:txBody>
        </p:sp>
      </p:grpSp>
      <p:sp>
        <p:nvSpPr>
          <p:cNvPr id="121" name="Oval 120">
            <a:extLst>
              <a:ext uri="{FF2B5EF4-FFF2-40B4-BE49-F238E27FC236}">
                <a16:creationId xmlns:a16="http://schemas.microsoft.com/office/drawing/2014/main" id="{61A1B7A8-F655-431E-8145-F10AF7C97E8F}"/>
              </a:ext>
            </a:extLst>
          </p:cNvPr>
          <p:cNvSpPr>
            <a:spLocks noChangeAspect="1"/>
          </p:cNvSpPr>
          <p:nvPr/>
        </p:nvSpPr>
        <p:spPr>
          <a:xfrm>
            <a:off x="1717323" y="6382616"/>
            <a:ext cx="226935" cy="2286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F75F3836-972E-4A35-8FC5-060D5DE86A54}"/>
              </a:ext>
            </a:extLst>
          </p:cNvPr>
          <p:cNvSpPr>
            <a:spLocks noChangeAspect="1"/>
          </p:cNvSpPr>
          <p:nvPr/>
        </p:nvSpPr>
        <p:spPr>
          <a:xfrm>
            <a:off x="1880886" y="6670844"/>
            <a:ext cx="226935" cy="2286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D9079FDA-ECF1-405D-8114-A7AE3577B5E6}"/>
              </a:ext>
            </a:extLst>
          </p:cNvPr>
          <p:cNvCxnSpPr>
            <a:cxnSpLocks/>
          </p:cNvCxnSpPr>
          <p:nvPr/>
        </p:nvCxnSpPr>
        <p:spPr>
          <a:xfrm>
            <a:off x="6254897" y="6485850"/>
            <a:ext cx="2359510" cy="0"/>
          </a:xfrm>
          <a:prstGeom prst="straightConnector1">
            <a:avLst/>
          </a:prstGeom>
          <a:ln w="38100">
            <a:solidFill>
              <a:schemeClr val="accent5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Oval 123">
            <a:extLst>
              <a:ext uri="{FF2B5EF4-FFF2-40B4-BE49-F238E27FC236}">
                <a16:creationId xmlns:a16="http://schemas.microsoft.com/office/drawing/2014/main" id="{9F6A3CD4-DE7A-4276-9E4C-017671E2E18F}"/>
              </a:ext>
            </a:extLst>
          </p:cNvPr>
          <p:cNvSpPr>
            <a:spLocks noChangeAspect="1"/>
          </p:cNvSpPr>
          <p:nvPr/>
        </p:nvSpPr>
        <p:spPr>
          <a:xfrm>
            <a:off x="7862056" y="6372376"/>
            <a:ext cx="226935" cy="2286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B70C4A2D-CB02-4C46-A4FA-F6A227E481F9}"/>
              </a:ext>
            </a:extLst>
          </p:cNvPr>
          <p:cNvCxnSpPr>
            <a:cxnSpLocks/>
          </p:cNvCxnSpPr>
          <p:nvPr/>
        </p:nvCxnSpPr>
        <p:spPr>
          <a:xfrm>
            <a:off x="6246021" y="6805304"/>
            <a:ext cx="2359510" cy="0"/>
          </a:xfrm>
          <a:prstGeom prst="straightConnector1">
            <a:avLst/>
          </a:prstGeom>
          <a:ln w="38100">
            <a:solidFill>
              <a:schemeClr val="accent5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Oval 125">
            <a:extLst>
              <a:ext uri="{FF2B5EF4-FFF2-40B4-BE49-F238E27FC236}">
                <a16:creationId xmlns:a16="http://schemas.microsoft.com/office/drawing/2014/main" id="{D46883DF-4CF5-4257-A5D0-F680F56103EA}"/>
              </a:ext>
            </a:extLst>
          </p:cNvPr>
          <p:cNvSpPr>
            <a:spLocks noChangeAspect="1"/>
          </p:cNvSpPr>
          <p:nvPr/>
        </p:nvSpPr>
        <p:spPr>
          <a:xfrm>
            <a:off x="8058619" y="6670844"/>
            <a:ext cx="226935" cy="2286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DDAEF24-39A1-4D58-B6A0-56A2A9357513}"/>
              </a:ext>
            </a:extLst>
          </p:cNvPr>
          <p:cNvSpPr txBox="1"/>
          <p:nvPr/>
        </p:nvSpPr>
        <p:spPr>
          <a:xfrm>
            <a:off x="100838" y="644305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LOW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BF0FDDE-4AE9-4E6E-95C0-6357602726F7}"/>
              </a:ext>
            </a:extLst>
          </p:cNvPr>
          <p:cNvSpPr txBox="1"/>
          <p:nvPr/>
        </p:nvSpPr>
        <p:spPr>
          <a:xfrm>
            <a:off x="3659233" y="6408059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HIGH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F3B6469-EBFE-41E3-823C-7D5C820F8731}"/>
              </a:ext>
            </a:extLst>
          </p:cNvPr>
          <p:cNvSpPr txBox="1"/>
          <p:nvPr/>
        </p:nvSpPr>
        <p:spPr>
          <a:xfrm>
            <a:off x="5331340" y="645080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LOW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B24127D-3C3B-4896-A14C-8F8239C7171D}"/>
              </a:ext>
            </a:extLst>
          </p:cNvPr>
          <p:cNvSpPr txBox="1"/>
          <p:nvPr/>
        </p:nvSpPr>
        <p:spPr>
          <a:xfrm>
            <a:off x="8889735" y="6415812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2103261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51" grpId="0" animBg="1"/>
      <p:bldP spid="55" grpId="0" animBg="1"/>
      <p:bldP spid="9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34920"/>
            <a:ext cx="10332720" cy="879480"/>
          </a:xfrm>
        </p:spPr>
        <p:txBody>
          <a:bodyPr anchor="ctr">
            <a:noAutofit/>
          </a:bodyPr>
          <a:lstStyle/>
          <a:p>
            <a:r>
              <a:rPr lang="en-US" sz="3200" b="1">
                <a:solidFill>
                  <a:srgbClr val="FF0000"/>
                </a:solidFill>
                <a:latin typeface="Toyota Type" panose="020B0602020202020204" pitchFamily="34" charset="0"/>
                <a:cs typeface="Toyota Type" panose="020B0602020202020204" pitchFamily="34" charset="0"/>
              </a:rPr>
              <a:t>Cloud Capability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90CECD-A964-472A-8A04-046DA36F196C}"/>
              </a:ext>
            </a:extLst>
          </p:cNvPr>
          <p:cNvSpPr txBox="1"/>
          <p:nvPr/>
        </p:nvSpPr>
        <p:spPr>
          <a:xfrm>
            <a:off x="1014782" y="1303108"/>
            <a:ext cx="6484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Century Gothic" panose="020B0502020202020204" pitchFamily="34" charset="0"/>
              </a:rPr>
              <a:t>Public Cloud Infrastructure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B3DA35-CC55-48A5-B34E-32E2CFCD7208}"/>
              </a:ext>
            </a:extLst>
          </p:cNvPr>
          <p:cNvSpPr txBox="1"/>
          <p:nvPr/>
        </p:nvSpPr>
        <p:spPr>
          <a:xfrm>
            <a:off x="7497904" y="1303108"/>
            <a:ext cx="969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Century Gothic" panose="020B0502020202020204" pitchFamily="34" charset="0"/>
              </a:rPr>
              <a:t>PaaS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55B62B-459D-4D54-9F2F-06514C57D088}"/>
              </a:ext>
            </a:extLst>
          </p:cNvPr>
          <p:cNvSpPr txBox="1"/>
          <p:nvPr/>
        </p:nvSpPr>
        <p:spPr>
          <a:xfrm>
            <a:off x="8467892" y="1303108"/>
            <a:ext cx="949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Century Gothic" panose="020B0502020202020204" pitchFamily="34" charset="0"/>
              </a:rPr>
              <a:t>SaaS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C3A30B-3A04-4296-8EF4-474DB93E6E5E}"/>
              </a:ext>
            </a:extLst>
          </p:cNvPr>
          <p:cNvGrpSpPr/>
          <p:nvPr/>
        </p:nvGrpSpPr>
        <p:grpSpPr>
          <a:xfrm>
            <a:off x="2880360" y="1627018"/>
            <a:ext cx="714848" cy="578360"/>
            <a:chOff x="2489662" y="666750"/>
            <a:chExt cx="714848" cy="5783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0ED497C-9922-4BB5-95F5-99AD64B4CA95}"/>
                </a:ext>
              </a:extLst>
            </p:cNvPr>
            <p:cNvSpPr/>
            <p:nvPr/>
          </p:nvSpPr>
          <p:spPr>
            <a:xfrm>
              <a:off x="2527236" y="666750"/>
              <a:ext cx="677274" cy="578360"/>
            </a:xfrm>
            <a:prstGeom prst="rect">
              <a:avLst/>
            </a:prstGeom>
            <a:solidFill>
              <a:schemeClr val="tx2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Century Gothic" panose="020B0502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EEC93C-4D64-4F99-8877-866AA676D725}"/>
                </a:ext>
              </a:extLst>
            </p:cNvPr>
            <p:cNvSpPr txBox="1"/>
            <p:nvPr/>
          </p:nvSpPr>
          <p:spPr>
            <a:xfrm>
              <a:off x="2489662" y="666750"/>
              <a:ext cx="7148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spc="-60">
                  <a:latin typeface="Century Gothic" panose="020B0502020202020204" pitchFamily="34" charset="0"/>
                </a:rPr>
                <a:t>Automation &amp; Orchestration</a:t>
              </a:r>
            </a:p>
          </p:txBody>
        </p:sp>
        <p:pic>
          <p:nvPicPr>
            <p:cNvPr id="16" name="Graphic 15" descr="Gears">
              <a:extLst>
                <a:ext uri="{FF2B5EF4-FFF2-40B4-BE49-F238E27FC236}">
                  <a16:creationId xmlns:a16="http://schemas.microsoft.com/office/drawing/2014/main" id="{2FDD7566-E6DD-4FD1-8F39-3129409AE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57622" y="986332"/>
              <a:ext cx="246888" cy="257682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BE60789-9C8F-4EA0-85C4-011EE8E11C15}"/>
              </a:ext>
            </a:extLst>
          </p:cNvPr>
          <p:cNvGrpSpPr/>
          <p:nvPr/>
        </p:nvGrpSpPr>
        <p:grpSpPr>
          <a:xfrm>
            <a:off x="3847947" y="1627018"/>
            <a:ext cx="677274" cy="578360"/>
            <a:chOff x="3449878" y="666750"/>
            <a:chExt cx="677274" cy="5783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858A972-F41A-4D39-8489-B42C12AC8A7D}"/>
                </a:ext>
              </a:extLst>
            </p:cNvPr>
            <p:cNvSpPr/>
            <p:nvPr/>
          </p:nvSpPr>
          <p:spPr>
            <a:xfrm>
              <a:off x="3449878" y="666750"/>
              <a:ext cx="677274" cy="578360"/>
            </a:xfrm>
            <a:prstGeom prst="rect">
              <a:avLst/>
            </a:prstGeom>
            <a:solidFill>
              <a:schemeClr val="tx2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Century Gothic" panose="020B0502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249226-5475-4261-B054-08FF53B357DE}"/>
                </a:ext>
              </a:extLst>
            </p:cNvPr>
            <p:cNvSpPr txBox="1"/>
            <p:nvPr/>
          </p:nvSpPr>
          <p:spPr>
            <a:xfrm>
              <a:off x="3449878" y="666750"/>
              <a:ext cx="677274" cy="168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>
                  <a:latin typeface="Century Gothic" panose="020B0502020202020204" pitchFamily="34" charset="0"/>
                </a:rPr>
                <a:t>Backup</a:t>
              </a:r>
            </a:p>
          </p:txBody>
        </p:sp>
        <p:pic>
          <p:nvPicPr>
            <p:cNvPr id="20" name="Graphic 19" descr="Disk">
              <a:extLst>
                <a:ext uri="{FF2B5EF4-FFF2-40B4-BE49-F238E27FC236}">
                  <a16:creationId xmlns:a16="http://schemas.microsoft.com/office/drawing/2014/main" id="{B2A1A92D-0DAF-44D2-9BAB-9148FFCE0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880264" y="986332"/>
              <a:ext cx="246888" cy="257682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94F7523-110F-478E-B0B2-28B4A5390F83}"/>
              </a:ext>
            </a:extLst>
          </p:cNvPr>
          <p:cNvGrpSpPr/>
          <p:nvPr/>
        </p:nvGrpSpPr>
        <p:grpSpPr>
          <a:xfrm>
            <a:off x="4778034" y="1627018"/>
            <a:ext cx="677274" cy="578360"/>
            <a:chOff x="4373905" y="666750"/>
            <a:chExt cx="677274" cy="57836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3D52F5D-8C42-47DE-9FF6-CA7AA1D53AAF}"/>
                </a:ext>
              </a:extLst>
            </p:cNvPr>
            <p:cNvSpPr/>
            <p:nvPr/>
          </p:nvSpPr>
          <p:spPr>
            <a:xfrm>
              <a:off x="4373905" y="666750"/>
              <a:ext cx="677274" cy="578360"/>
            </a:xfrm>
            <a:prstGeom prst="rect">
              <a:avLst/>
            </a:prstGeom>
            <a:solidFill>
              <a:schemeClr val="tx2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Century Gothic" panose="020B0502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0148632-1A25-4042-9E9F-B29C899FE9A0}"/>
                </a:ext>
              </a:extLst>
            </p:cNvPr>
            <p:cNvSpPr txBox="1"/>
            <p:nvPr/>
          </p:nvSpPr>
          <p:spPr>
            <a:xfrm>
              <a:off x="4373905" y="666750"/>
              <a:ext cx="677274" cy="259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>
                  <a:latin typeface="Century Gothic" panose="020B0502020202020204" pitchFamily="34" charset="0"/>
                </a:rPr>
                <a:t>IP Address </a:t>
              </a:r>
              <a:r>
                <a:rPr lang="en-US" sz="700" err="1">
                  <a:latin typeface="Century Gothic" panose="020B0502020202020204" pitchFamily="34" charset="0"/>
                </a:rPr>
                <a:t>Mgmt</a:t>
              </a:r>
              <a:endParaRPr lang="en-US" sz="700">
                <a:latin typeface="Century Gothic" panose="020B0502020202020204" pitchFamily="34" charset="0"/>
              </a:endParaRPr>
            </a:p>
          </p:txBody>
        </p:sp>
        <p:pic>
          <p:nvPicPr>
            <p:cNvPr id="24" name="Graphic 23" descr="Table">
              <a:extLst>
                <a:ext uri="{FF2B5EF4-FFF2-40B4-BE49-F238E27FC236}">
                  <a16:creationId xmlns:a16="http://schemas.microsoft.com/office/drawing/2014/main" id="{63E3A3F8-5AA7-4230-9A1B-17DD5A6D8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804291" y="986332"/>
              <a:ext cx="246888" cy="257682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AFC509B-630F-43E4-9EDE-B9985A421ED4}"/>
              </a:ext>
            </a:extLst>
          </p:cNvPr>
          <p:cNvGrpSpPr/>
          <p:nvPr/>
        </p:nvGrpSpPr>
        <p:grpSpPr>
          <a:xfrm>
            <a:off x="5716259" y="1627018"/>
            <a:ext cx="665139" cy="578360"/>
            <a:chOff x="5298679" y="666750"/>
            <a:chExt cx="665139" cy="57836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F199D7-D427-42E3-AFF0-94ABC78BADB6}"/>
                </a:ext>
              </a:extLst>
            </p:cNvPr>
            <p:cNvSpPr/>
            <p:nvPr/>
          </p:nvSpPr>
          <p:spPr>
            <a:xfrm>
              <a:off x="5298679" y="666750"/>
              <a:ext cx="665139" cy="578360"/>
            </a:xfrm>
            <a:prstGeom prst="rect">
              <a:avLst/>
            </a:prstGeom>
            <a:solidFill>
              <a:schemeClr val="tx2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Century Gothic" panose="020B0502020202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B87192D-96F5-4D27-903C-162E8E902573}"/>
                </a:ext>
              </a:extLst>
            </p:cNvPr>
            <p:cNvSpPr txBox="1"/>
            <p:nvPr/>
          </p:nvSpPr>
          <p:spPr>
            <a:xfrm>
              <a:off x="5298679" y="666750"/>
              <a:ext cx="6651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spc="-70">
                  <a:latin typeface="Century Gothic" panose="020B0502020202020204" pitchFamily="34" charset="0"/>
                </a:rPr>
                <a:t>Configuration </a:t>
              </a:r>
              <a:r>
                <a:rPr lang="en-US" sz="700" spc="-70" err="1">
                  <a:latin typeface="Century Gothic" panose="020B0502020202020204" pitchFamily="34" charset="0"/>
                </a:rPr>
                <a:t>Mgmt</a:t>
              </a:r>
              <a:endParaRPr lang="en-US" sz="700" spc="-70">
                <a:latin typeface="Century Gothic" panose="020B0502020202020204" pitchFamily="34" charset="0"/>
              </a:endParaRPr>
            </a:p>
          </p:txBody>
        </p:sp>
        <p:pic>
          <p:nvPicPr>
            <p:cNvPr id="28" name="Graphic 27" descr="Checklist">
              <a:extLst>
                <a:ext uri="{FF2B5EF4-FFF2-40B4-BE49-F238E27FC236}">
                  <a16:creationId xmlns:a16="http://schemas.microsoft.com/office/drawing/2014/main" id="{524A3E4C-D0B8-457F-A712-1FC1C6842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731510" y="997126"/>
              <a:ext cx="232308" cy="246888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68B39D0-048B-400E-8074-8A488642F8AB}"/>
              </a:ext>
            </a:extLst>
          </p:cNvPr>
          <p:cNvGrpSpPr/>
          <p:nvPr/>
        </p:nvGrpSpPr>
        <p:grpSpPr>
          <a:xfrm>
            <a:off x="6633010" y="1627018"/>
            <a:ext cx="677274" cy="578360"/>
            <a:chOff x="6225866" y="666750"/>
            <a:chExt cx="677274" cy="57836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685EB70-93F5-4729-9727-165A9ABB16BA}"/>
                </a:ext>
              </a:extLst>
            </p:cNvPr>
            <p:cNvSpPr/>
            <p:nvPr/>
          </p:nvSpPr>
          <p:spPr>
            <a:xfrm>
              <a:off x="6225866" y="666750"/>
              <a:ext cx="677274" cy="578360"/>
            </a:xfrm>
            <a:prstGeom prst="rect">
              <a:avLst/>
            </a:prstGeom>
            <a:solidFill>
              <a:schemeClr val="tx2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Century Gothic" panose="020B05020202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DA54EB0-F5DE-4EBC-9B39-FC968F39711B}"/>
                </a:ext>
              </a:extLst>
            </p:cNvPr>
            <p:cNvSpPr txBox="1"/>
            <p:nvPr/>
          </p:nvSpPr>
          <p:spPr>
            <a:xfrm>
              <a:off x="6225866" y="666750"/>
              <a:ext cx="6772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>
                  <a:latin typeface="Century Gothic" panose="020B0502020202020204" pitchFamily="34" charset="0"/>
                </a:rPr>
                <a:t>Patch </a:t>
              </a:r>
              <a:r>
                <a:rPr lang="en-US" sz="700" spc="-50" err="1">
                  <a:latin typeface="Century Gothic" panose="020B0502020202020204" pitchFamily="34" charset="0"/>
                </a:rPr>
                <a:t>Mgmt</a:t>
              </a:r>
              <a:endParaRPr lang="en-US" sz="700" spc="-50">
                <a:latin typeface="Century Gothic" panose="020B0502020202020204" pitchFamily="34" charset="0"/>
              </a:endParaRPr>
            </a:p>
          </p:txBody>
        </p:sp>
        <p:pic>
          <p:nvPicPr>
            <p:cNvPr id="32" name="Graphic 31" descr="Eye dropper">
              <a:extLst>
                <a:ext uri="{FF2B5EF4-FFF2-40B4-BE49-F238E27FC236}">
                  <a16:creationId xmlns:a16="http://schemas.microsoft.com/office/drawing/2014/main" id="{33C6CF9E-0B93-4CCB-8126-0AF030A24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66594" y="997126"/>
              <a:ext cx="236546" cy="246888"/>
            </a:xfrm>
            <a:prstGeom prst="rect">
              <a:avLst/>
            </a:prstGeom>
          </p:spPr>
        </p:pic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88A95-B184-4446-8A9C-49FADA203113}"/>
              </a:ext>
            </a:extLst>
          </p:cNvPr>
          <p:cNvCxnSpPr>
            <a:cxnSpLocks/>
          </p:cNvCxnSpPr>
          <p:nvPr/>
        </p:nvCxnSpPr>
        <p:spPr>
          <a:xfrm>
            <a:off x="1006810" y="2237465"/>
            <a:ext cx="65005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AA93C1-666E-4F2B-84B3-0DAE6B5C0418}"/>
              </a:ext>
            </a:extLst>
          </p:cNvPr>
          <p:cNvCxnSpPr>
            <a:cxnSpLocks/>
          </p:cNvCxnSpPr>
          <p:nvPr/>
        </p:nvCxnSpPr>
        <p:spPr>
          <a:xfrm>
            <a:off x="7500819" y="1557168"/>
            <a:ext cx="0" cy="19567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ED123BE-1B5F-4B97-B502-446DB55D1B05}"/>
              </a:ext>
            </a:extLst>
          </p:cNvPr>
          <p:cNvCxnSpPr>
            <a:cxnSpLocks/>
          </p:cNvCxnSpPr>
          <p:nvPr/>
        </p:nvCxnSpPr>
        <p:spPr>
          <a:xfrm>
            <a:off x="8467898" y="1543991"/>
            <a:ext cx="0" cy="19699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0018F6B-87D9-40BA-8066-863ADB594700}"/>
              </a:ext>
            </a:extLst>
          </p:cNvPr>
          <p:cNvGrpSpPr/>
          <p:nvPr/>
        </p:nvGrpSpPr>
        <p:grpSpPr>
          <a:xfrm>
            <a:off x="4778652" y="2269552"/>
            <a:ext cx="676656" cy="576072"/>
            <a:chOff x="1602222" y="1304569"/>
            <a:chExt cx="676656" cy="57607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1F9CBBB-876D-4E4F-A1F6-4AACFA8E9F2A}"/>
                </a:ext>
              </a:extLst>
            </p:cNvPr>
            <p:cNvSpPr/>
            <p:nvPr/>
          </p:nvSpPr>
          <p:spPr>
            <a:xfrm>
              <a:off x="1602222" y="1304569"/>
              <a:ext cx="676656" cy="576072"/>
            </a:xfrm>
            <a:prstGeom prst="rect">
              <a:avLst/>
            </a:prstGeom>
            <a:solidFill>
              <a:schemeClr val="tx2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Century Gothic" panose="020B0502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0AD6B89-263B-42B4-8202-767BEA54443D}"/>
                </a:ext>
              </a:extLst>
            </p:cNvPr>
            <p:cNvSpPr txBox="1"/>
            <p:nvPr/>
          </p:nvSpPr>
          <p:spPr>
            <a:xfrm>
              <a:off x="1602222" y="1304569"/>
              <a:ext cx="615142" cy="258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>
                  <a:latin typeface="Century Gothic" panose="020B0502020202020204" pitchFamily="34" charset="0"/>
                </a:rPr>
                <a:t>Database Platform</a:t>
              </a:r>
            </a:p>
          </p:txBody>
        </p:sp>
        <p:pic>
          <p:nvPicPr>
            <p:cNvPr id="39" name="Graphic 38" descr="Database">
              <a:extLst>
                <a:ext uri="{FF2B5EF4-FFF2-40B4-BE49-F238E27FC236}">
                  <a16:creationId xmlns:a16="http://schemas.microsoft.com/office/drawing/2014/main" id="{9ECDF7CB-80E7-4B40-BDE5-70E6A98D8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041609" y="1633753"/>
              <a:ext cx="237269" cy="24688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8F5543-9043-40A5-9C2D-FC53112B60B4}"/>
              </a:ext>
            </a:extLst>
          </p:cNvPr>
          <p:cNvGrpSpPr/>
          <p:nvPr/>
        </p:nvGrpSpPr>
        <p:grpSpPr>
          <a:xfrm>
            <a:off x="5704742" y="2269552"/>
            <a:ext cx="676656" cy="576072"/>
            <a:chOff x="2527236" y="1304569"/>
            <a:chExt cx="676656" cy="576072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3789121-C8C6-471A-9E90-12555865A4B2}"/>
                </a:ext>
              </a:extLst>
            </p:cNvPr>
            <p:cNvSpPr/>
            <p:nvPr/>
          </p:nvSpPr>
          <p:spPr>
            <a:xfrm>
              <a:off x="2527236" y="1304569"/>
              <a:ext cx="676656" cy="576072"/>
            </a:xfrm>
            <a:prstGeom prst="rect">
              <a:avLst/>
            </a:prstGeom>
            <a:solidFill>
              <a:schemeClr val="tx2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Century Gothic" panose="020B0502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DA8D753-C689-481D-A987-AC82E2189887}"/>
                </a:ext>
              </a:extLst>
            </p:cNvPr>
            <p:cNvSpPr txBox="1"/>
            <p:nvPr/>
          </p:nvSpPr>
          <p:spPr>
            <a:xfrm>
              <a:off x="2527236" y="1304569"/>
              <a:ext cx="61514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>
                  <a:latin typeface="Century Gothic" panose="020B0502020202020204" pitchFamily="34" charset="0"/>
                </a:rPr>
                <a:t>Data </a:t>
              </a:r>
              <a:r>
                <a:rPr lang="en-US" sz="700" spc="-50">
                  <a:latin typeface="Century Gothic" panose="020B0502020202020204" pitchFamily="34" charset="0"/>
                </a:rPr>
                <a:t>Warehouse</a:t>
              </a:r>
              <a:r>
                <a:rPr lang="en-US" sz="700">
                  <a:latin typeface="Century Gothic" panose="020B0502020202020204" pitchFamily="34" charset="0"/>
                </a:rPr>
                <a:t> Platform</a:t>
              </a:r>
            </a:p>
          </p:txBody>
        </p:sp>
        <p:pic>
          <p:nvPicPr>
            <p:cNvPr id="43" name="Graphic 42" descr="Database">
              <a:extLst>
                <a:ext uri="{FF2B5EF4-FFF2-40B4-BE49-F238E27FC236}">
                  <a16:creationId xmlns:a16="http://schemas.microsoft.com/office/drawing/2014/main" id="{51592935-C859-46C8-8737-15D80792B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966623" y="1633753"/>
              <a:ext cx="237269" cy="24688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3AAE6AF-33E9-425D-9E4F-9348EA96AA6F}"/>
              </a:ext>
            </a:extLst>
          </p:cNvPr>
          <p:cNvGrpSpPr/>
          <p:nvPr/>
        </p:nvGrpSpPr>
        <p:grpSpPr>
          <a:xfrm>
            <a:off x="3848565" y="2269552"/>
            <a:ext cx="676656" cy="576072"/>
            <a:chOff x="3449878" y="1303067"/>
            <a:chExt cx="676656" cy="57607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20AC170-5F07-4F0C-9AE1-D7591F4F956A}"/>
                </a:ext>
              </a:extLst>
            </p:cNvPr>
            <p:cNvSpPr/>
            <p:nvPr/>
          </p:nvSpPr>
          <p:spPr>
            <a:xfrm>
              <a:off x="3449878" y="1313391"/>
              <a:ext cx="676656" cy="565748"/>
            </a:xfrm>
            <a:prstGeom prst="rect">
              <a:avLst/>
            </a:prstGeom>
            <a:solidFill>
              <a:schemeClr val="tx2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Century Gothic" panose="020B0502020202020204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8B518A4-F366-4385-B052-2C2D6FF9562C}"/>
                </a:ext>
              </a:extLst>
            </p:cNvPr>
            <p:cNvSpPr txBox="1"/>
            <p:nvPr/>
          </p:nvSpPr>
          <p:spPr>
            <a:xfrm>
              <a:off x="3454813" y="1303067"/>
              <a:ext cx="666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>
                  <a:latin typeface="Century Gothic" panose="020B0502020202020204" pitchFamily="34" charset="0"/>
                </a:rPr>
                <a:t>Operating System</a:t>
              </a:r>
            </a:p>
          </p:txBody>
        </p:sp>
        <p:pic>
          <p:nvPicPr>
            <p:cNvPr id="47" name="Graphic 46" descr="Computer">
              <a:extLst>
                <a:ext uri="{FF2B5EF4-FFF2-40B4-BE49-F238E27FC236}">
                  <a16:creationId xmlns:a16="http://schemas.microsoft.com/office/drawing/2014/main" id="{C394B3F7-5A78-4E94-B5F9-9CBB3BE24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810000" y="1632251"/>
              <a:ext cx="241598" cy="246888"/>
            </a:xfrm>
            <a:prstGeom prst="rect">
              <a:avLst/>
            </a:prstGeom>
          </p:spPr>
        </p:pic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B43C8A9-3539-4D6A-8D8C-B1C5B5354FC5}"/>
              </a:ext>
            </a:extLst>
          </p:cNvPr>
          <p:cNvCxnSpPr>
            <a:cxnSpLocks/>
          </p:cNvCxnSpPr>
          <p:nvPr/>
        </p:nvCxnSpPr>
        <p:spPr>
          <a:xfrm>
            <a:off x="997383" y="2877710"/>
            <a:ext cx="65005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5FB3577-F450-4A9E-A0BF-D03E2D8FAB22}"/>
              </a:ext>
            </a:extLst>
          </p:cNvPr>
          <p:cNvGrpSpPr/>
          <p:nvPr/>
        </p:nvGrpSpPr>
        <p:grpSpPr>
          <a:xfrm>
            <a:off x="2001675" y="2909797"/>
            <a:ext cx="676656" cy="576072"/>
            <a:chOff x="1602222" y="1977556"/>
            <a:chExt cx="676656" cy="576072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8641D10-1D00-4020-A4AE-2F2FC7ACD692}"/>
                </a:ext>
              </a:extLst>
            </p:cNvPr>
            <p:cNvSpPr/>
            <p:nvPr/>
          </p:nvSpPr>
          <p:spPr>
            <a:xfrm>
              <a:off x="1602222" y="1977556"/>
              <a:ext cx="676656" cy="576072"/>
            </a:xfrm>
            <a:prstGeom prst="rect">
              <a:avLst/>
            </a:prstGeom>
            <a:solidFill>
              <a:schemeClr val="tx2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Century Gothic" panose="020B0502020202020204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13B54D0-D63E-4E0C-8C20-D4F52D8B1DA3}"/>
                </a:ext>
              </a:extLst>
            </p:cNvPr>
            <p:cNvSpPr txBox="1"/>
            <p:nvPr/>
          </p:nvSpPr>
          <p:spPr>
            <a:xfrm>
              <a:off x="1602222" y="1977556"/>
              <a:ext cx="615142" cy="258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>
                  <a:latin typeface="Century Gothic" panose="020B0502020202020204" pitchFamily="34" charset="0"/>
                </a:rPr>
                <a:t>Load Balancing</a:t>
              </a:r>
            </a:p>
          </p:txBody>
        </p:sp>
        <p:pic>
          <p:nvPicPr>
            <p:cNvPr id="52" name="Graphic 51" descr="Hierarchy">
              <a:extLst>
                <a:ext uri="{FF2B5EF4-FFF2-40B4-BE49-F238E27FC236}">
                  <a16:creationId xmlns:a16="http://schemas.microsoft.com/office/drawing/2014/main" id="{EB8FD323-AF10-4FBD-961B-221C44C88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041609" y="2306740"/>
              <a:ext cx="237269" cy="246888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A51CF44-523C-4236-B7D9-0D11D1430B08}"/>
              </a:ext>
            </a:extLst>
          </p:cNvPr>
          <p:cNvGrpSpPr/>
          <p:nvPr/>
        </p:nvGrpSpPr>
        <p:grpSpPr>
          <a:xfrm>
            <a:off x="2918084" y="2909797"/>
            <a:ext cx="676656" cy="576072"/>
            <a:chOff x="2527236" y="1977556"/>
            <a:chExt cx="676656" cy="576072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373FE3F-012B-4172-A327-43B81C99BF95}"/>
                </a:ext>
              </a:extLst>
            </p:cNvPr>
            <p:cNvSpPr/>
            <p:nvPr/>
          </p:nvSpPr>
          <p:spPr>
            <a:xfrm>
              <a:off x="2527236" y="1977556"/>
              <a:ext cx="676656" cy="576072"/>
            </a:xfrm>
            <a:prstGeom prst="rect">
              <a:avLst/>
            </a:prstGeom>
            <a:solidFill>
              <a:schemeClr val="tx2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Century Gothic" panose="020B0502020202020204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E3D0D0F-C8B9-468E-8F3E-962583BF9434}"/>
                </a:ext>
              </a:extLst>
            </p:cNvPr>
            <p:cNvSpPr txBox="1"/>
            <p:nvPr/>
          </p:nvSpPr>
          <p:spPr>
            <a:xfrm>
              <a:off x="2527236" y="1977556"/>
              <a:ext cx="615142" cy="168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>
                  <a:latin typeface="Century Gothic" panose="020B0502020202020204" pitchFamily="34" charset="0"/>
                </a:rPr>
                <a:t>DNS</a:t>
              </a:r>
            </a:p>
          </p:txBody>
        </p:sp>
        <p:pic>
          <p:nvPicPr>
            <p:cNvPr id="56" name="Graphic 55" descr="World">
              <a:extLst>
                <a:ext uri="{FF2B5EF4-FFF2-40B4-BE49-F238E27FC236}">
                  <a16:creationId xmlns:a16="http://schemas.microsoft.com/office/drawing/2014/main" id="{16B1F424-E3B3-4CCC-9B24-94F7803F7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966623" y="2306740"/>
              <a:ext cx="237269" cy="24688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C21D851-1537-4781-BE36-E8659A726454}"/>
              </a:ext>
            </a:extLst>
          </p:cNvPr>
          <p:cNvGrpSpPr/>
          <p:nvPr/>
        </p:nvGrpSpPr>
        <p:grpSpPr>
          <a:xfrm>
            <a:off x="5705422" y="2909797"/>
            <a:ext cx="675976" cy="576072"/>
            <a:chOff x="5298678" y="1977556"/>
            <a:chExt cx="675976" cy="576072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02EF3FF-5ADE-427B-9260-FF03C6C61DA4}"/>
                </a:ext>
              </a:extLst>
            </p:cNvPr>
            <p:cNvSpPr/>
            <p:nvPr/>
          </p:nvSpPr>
          <p:spPr>
            <a:xfrm>
              <a:off x="5298678" y="1977556"/>
              <a:ext cx="675976" cy="576072"/>
            </a:xfrm>
            <a:prstGeom prst="rect">
              <a:avLst/>
            </a:prstGeom>
            <a:solidFill>
              <a:schemeClr val="tx2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Century Gothic" panose="020B0502020202020204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C9FAD2A-FF95-4085-BDF0-B4A609FAADED}"/>
                </a:ext>
              </a:extLst>
            </p:cNvPr>
            <p:cNvSpPr txBox="1"/>
            <p:nvPr/>
          </p:nvSpPr>
          <p:spPr>
            <a:xfrm>
              <a:off x="5298678" y="1977556"/>
              <a:ext cx="614524" cy="258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>
                  <a:latin typeface="Century Gothic" panose="020B0502020202020204" pitchFamily="34" charset="0"/>
                </a:rPr>
                <a:t>Directory Services</a:t>
              </a:r>
            </a:p>
          </p:txBody>
        </p:sp>
        <p:pic>
          <p:nvPicPr>
            <p:cNvPr id="60" name="Graphic 59" descr="Signpost">
              <a:extLst>
                <a:ext uri="{FF2B5EF4-FFF2-40B4-BE49-F238E27FC236}">
                  <a16:creationId xmlns:a16="http://schemas.microsoft.com/office/drawing/2014/main" id="{C992E943-63D7-4DAF-9A1A-908584595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737623" y="2306740"/>
              <a:ext cx="237031" cy="246888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A17F8B6-68BA-4413-8EFD-7A36339F456F}"/>
              </a:ext>
            </a:extLst>
          </p:cNvPr>
          <p:cNvGrpSpPr/>
          <p:nvPr/>
        </p:nvGrpSpPr>
        <p:grpSpPr>
          <a:xfrm>
            <a:off x="3853988" y="2909797"/>
            <a:ext cx="671233" cy="576072"/>
            <a:chOff x="3449878" y="1977556"/>
            <a:chExt cx="671233" cy="576072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9FEB71C-25C8-43AE-8144-67DF4FEB790E}"/>
                </a:ext>
              </a:extLst>
            </p:cNvPr>
            <p:cNvSpPr/>
            <p:nvPr/>
          </p:nvSpPr>
          <p:spPr>
            <a:xfrm>
              <a:off x="3449878" y="1977556"/>
              <a:ext cx="671233" cy="576072"/>
            </a:xfrm>
            <a:prstGeom prst="rect">
              <a:avLst/>
            </a:prstGeom>
            <a:solidFill>
              <a:schemeClr val="tx2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Century Gothic" panose="020B0502020202020204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273CF4-AB53-4661-8F7D-6E4FA0712B24}"/>
                </a:ext>
              </a:extLst>
            </p:cNvPr>
            <p:cNvSpPr txBox="1"/>
            <p:nvPr/>
          </p:nvSpPr>
          <p:spPr>
            <a:xfrm>
              <a:off x="3449878" y="1977556"/>
              <a:ext cx="610212" cy="168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>
                  <a:latin typeface="Century Gothic" panose="020B0502020202020204" pitchFamily="34" charset="0"/>
                </a:rPr>
                <a:t>Network</a:t>
              </a:r>
            </a:p>
          </p:txBody>
        </p:sp>
        <p:pic>
          <p:nvPicPr>
            <p:cNvPr id="64" name="Graphic 63" descr="Network">
              <a:extLst>
                <a:ext uri="{FF2B5EF4-FFF2-40B4-BE49-F238E27FC236}">
                  <a16:creationId xmlns:a16="http://schemas.microsoft.com/office/drawing/2014/main" id="{EA55F283-4697-413A-A362-9996D7851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3885743" y="2306740"/>
              <a:ext cx="235368" cy="246888"/>
            </a:xfrm>
            <a:prstGeom prst="rect">
              <a:avLst/>
            </a:prstGeom>
          </p:spPr>
        </p:pic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298CA5C-3D42-41A3-B02A-8A1E57905C76}"/>
              </a:ext>
            </a:extLst>
          </p:cNvPr>
          <p:cNvCxnSpPr>
            <a:cxnSpLocks/>
          </p:cNvCxnSpPr>
          <p:nvPr/>
        </p:nvCxnSpPr>
        <p:spPr>
          <a:xfrm>
            <a:off x="987544" y="3517955"/>
            <a:ext cx="81915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FA8AF87-A8E8-42F9-BAE9-42C1577AE8FC}"/>
              </a:ext>
            </a:extLst>
          </p:cNvPr>
          <p:cNvGrpSpPr/>
          <p:nvPr/>
        </p:nvGrpSpPr>
        <p:grpSpPr>
          <a:xfrm>
            <a:off x="3847107" y="3550042"/>
            <a:ext cx="678114" cy="576072"/>
            <a:chOff x="3456409" y="2644296"/>
            <a:chExt cx="678114" cy="576072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0A2D62B-123F-4572-8D27-6A6A092973C6}"/>
                </a:ext>
              </a:extLst>
            </p:cNvPr>
            <p:cNvSpPr/>
            <p:nvPr/>
          </p:nvSpPr>
          <p:spPr>
            <a:xfrm>
              <a:off x="3456409" y="2644296"/>
              <a:ext cx="676656" cy="576072"/>
            </a:xfrm>
            <a:prstGeom prst="rect">
              <a:avLst/>
            </a:prstGeom>
            <a:solidFill>
              <a:schemeClr val="tx2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Century Gothic" panose="020B0502020202020204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79CD645-C597-4970-9662-89BD2B9B0EF2}"/>
                </a:ext>
              </a:extLst>
            </p:cNvPr>
            <p:cNvSpPr txBox="1"/>
            <p:nvPr/>
          </p:nvSpPr>
          <p:spPr>
            <a:xfrm>
              <a:off x="3456409" y="2644296"/>
              <a:ext cx="67811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>
                  <a:latin typeface="Century Gothic" panose="020B0502020202020204" pitchFamily="34" charset="0"/>
                </a:rPr>
                <a:t>System Health </a:t>
              </a:r>
              <a:r>
                <a:rPr lang="en-US" sz="700" spc="-50">
                  <a:latin typeface="Century Gothic" panose="020B0502020202020204" pitchFamily="34" charset="0"/>
                </a:rPr>
                <a:t>Monitoring</a:t>
              </a:r>
            </a:p>
          </p:txBody>
        </p:sp>
        <p:pic>
          <p:nvPicPr>
            <p:cNvPr id="69" name="Graphic 68" descr="Stethoscope">
              <a:extLst>
                <a:ext uri="{FF2B5EF4-FFF2-40B4-BE49-F238E27FC236}">
                  <a16:creationId xmlns:a16="http://schemas.microsoft.com/office/drawing/2014/main" id="{6B061B99-A747-4A87-A2CD-D1F965F97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3895796" y="2973480"/>
              <a:ext cx="237269" cy="246888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90F82CA-CD4E-420B-BD47-8A7CCDFDDFB3}"/>
              </a:ext>
            </a:extLst>
          </p:cNvPr>
          <p:cNvGrpSpPr/>
          <p:nvPr/>
        </p:nvGrpSpPr>
        <p:grpSpPr>
          <a:xfrm>
            <a:off x="4752726" y="3550042"/>
            <a:ext cx="702582" cy="560413"/>
            <a:chOff x="4355970" y="2644298"/>
            <a:chExt cx="702582" cy="560413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2D65821-C3C0-457C-BE53-AABF6F7DBB9B}"/>
                </a:ext>
              </a:extLst>
            </p:cNvPr>
            <p:cNvSpPr/>
            <p:nvPr/>
          </p:nvSpPr>
          <p:spPr>
            <a:xfrm>
              <a:off x="4380438" y="2644298"/>
              <a:ext cx="676656" cy="560413"/>
            </a:xfrm>
            <a:prstGeom prst="rect">
              <a:avLst/>
            </a:prstGeom>
            <a:solidFill>
              <a:schemeClr val="tx2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Century Gothic" panose="020B0502020202020204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DE5E720-103D-4E43-A7C6-ABD1761004BE}"/>
                </a:ext>
              </a:extLst>
            </p:cNvPr>
            <p:cNvSpPr txBox="1"/>
            <p:nvPr/>
          </p:nvSpPr>
          <p:spPr>
            <a:xfrm>
              <a:off x="4355970" y="2644298"/>
              <a:ext cx="70258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>
                  <a:latin typeface="Century Gothic" panose="020B0502020202020204" pitchFamily="34" charset="0"/>
                </a:rPr>
                <a:t>Application </a:t>
              </a:r>
              <a:r>
                <a:rPr lang="en-US" sz="700" spc="-50">
                  <a:latin typeface="Century Gothic" panose="020B0502020202020204" pitchFamily="34" charset="0"/>
                </a:rPr>
                <a:t>Performance</a:t>
              </a:r>
              <a:r>
                <a:rPr lang="en-US" sz="700">
                  <a:latin typeface="Century Gothic" panose="020B0502020202020204" pitchFamily="34" charset="0"/>
                </a:rPr>
                <a:t> </a:t>
              </a:r>
              <a:r>
                <a:rPr lang="en-US" sz="700" spc="-50">
                  <a:latin typeface="Century Gothic" panose="020B0502020202020204" pitchFamily="34" charset="0"/>
                </a:rPr>
                <a:t>Monitoring</a:t>
              </a:r>
            </a:p>
          </p:txBody>
        </p:sp>
        <p:pic>
          <p:nvPicPr>
            <p:cNvPr id="73" name="Graphic 72" descr="Rocket">
              <a:extLst>
                <a:ext uri="{FF2B5EF4-FFF2-40B4-BE49-F238E27FC236}">
                  <a16:creationId xmlns:a16="http://schemas.microsoft.com/office/drawing/2014/main" id="{FCC2BB4C-6C09-4D19-8151-D55EDAD8C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813195" y="2957823"/>
              <a:ext cx="243899" cy="246888"/>
            </a:xfrm>
            <a:prstGeom prst="rect">
              <a:avLst/>
            </a:prstGeom>
          </p:spPr>
        </p:pic>
      </p:grp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48F8901-76A9-4ECB-8E28-F04D58C842D5}"/>
              </a:ext>
            </a:extLst>
          </p:cNvPr>
          <p:cNvCxnSpPr>
            <a:cxnSpLocks/>
          </p:cNvCxnSpPr>
          <p:nvPr/>
        </p:nvCxnSpPr>
        <p:spPr>
          <a:xfrm>
            <a:off x="1000298" y="4158200"/>
            <a:ext cx="81915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24806FF-8811-4DB4-877E-F6F093E6D676}"/>
              </a:ext>
            </a:extLst>
          </p:cNvPr>
          <p:cNvGrpSpPr/>
          <p:nvPr/>
        </p:nvGrpSpPr>
        <p:grpSpPr>
          <a:xfrm>
            <a:off x="6633628" y="4190287"/>
            <a:ext cx="676656" cy="572560"/>
            <a:chOff x="6234621" y="3279223"/>
            <a:chExt cx="676656" cy="572560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D4C9F5E-E126-405B-8189-303713B91669}"/>
                </a:ext>
              </a:extLst>
            </p:cNvPr>
            <p:cNvSpPr/>
            <p:nvPr/>
          </p:nvSpPr>
          <p:spPr>
            <a:xfrm>
              <a:off x="6234621" y="3279223"/>
              <a:ext cx="676656" cy="572560"/>
            </a:xfrm>
            <a:prstGeom prst="rect">
              <a:avLst/>
            </a:pr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Century Gothic" panose="020B0502020202020204" pitchFamily="34" charset="0"/>
              </a:endParaRPr>
            </a:p>
          </p:txBody>
        </p:sp>
        <p:pic>
          <p:nvPicPr>
            <p:cNvPr id="77" name="Graphic 76" descr="Security Camera">
              <a:extLst>
                <a:ext uri="{FF2B5EF4-FFF2-40B4-BE49-F238E27FC236}">
                  <a16:creationId xmlns:a16="http://schemas.microsoft.com/office/drawing/2014/main" id="{32A184A9-5972-4DF9-99FF-DC670520F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6672553" y="3604895"/>
              <a:ext cx="238724" cy="246888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1E86FF5-07D8-4B2C-864E-A35DFB7F4E51}"/>
                </a:ext>
              </a:extLst>
            </p:cNvPr>
            <p:cNvSpPr txBox="1"/>
            <p:nvPr/>
          </p:nvSpPr>
          <p:spPr>
            <a:xfrm>
              <a:off x="6234621" y="3279223"/>
              <a:ext cx="615142" cy="16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>
                  <a:latin typeface="Century Gothic" panose="020B0502020202020204" pitchFamily="34" charset="0"/>
                </a:rPr>
                <a:t>SIEM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8034C8A-85B9-4590-BB42-FE111E71C5E4}"/>
              </a:ext>
            </a:extLst>
          </p:cNvPr>
          <p:cNvGrpSpPr/>
          <p:nvPr/>
        </p:nvGrpSpPr>
        <p:grpSpPr>
          <a:xfrm>
            <a:off x="2001675" y="4190287"/>
            <a:ext cx="676656" cy="576072"/>
            <a:chOff x="1610977" y="3279226"/>
            <a:chExt cx="676656" cy="576072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9CD752C-FCC1-4B13-BE22-0DDBD53F792A}"/>
                </a:ext>
              </a:extLst>
            </p:cNvPr>
            <p:cNvSpPr/>
            <p:nvPr/>
          </p:nvSpPr>
          <p:spPr>
            <a:xfrm>
              <a:off x="1610977" y="3279226"/>
              <a:ext cx="676656" cy="576072"/>
            </a:xfrm>
            <a:prstGeom prst="rect">
              <a:avLst/>
            </a:pr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Century Gothic" panose="020B0502020202020204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19BE882-86FB-409D-8F78-BE7FF8498B51}"/>
                </a:ext>
              </a:extLst>
            </p:cNvPr>
            <p:cNvSpPr txBox="1"/>
            <p:nvPr/>
          </p:nvSpPr>
          <p:spPr>
            <a:xfrm>
              <a:off x="1610977" y="3279226"/>
              <a:ext cx="615142" cy="168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>
                  <a:latin typeface="Century Gothic" panose="020B0502020202020204" pitchFamily="34" charset="0"/>
                </a:rPr>
                <a:t>KMS</a:t>
              </a:r>
            </a:p>
          </p:txBody>
        </p:sp>
        <p:pic>
          <p:nvPicPr>
            <p:cNvPr id="82" name="Graphic 81" descr="Key">
              <a:extLst>
                <a:ext uri="{FF2B5EF4-FFF2-40B4-BE49-F238E27FC236}">
                  <a16:creationId xmlns:a16="http://schemas.microsoft.com/office/drawing/2014/main" id="{4F6ADF6B-9731-4955-8487-EEE751B62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2050364" y="3608410"/>
              <a:ext cx="237269" cy="246888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E18BF54-8548-4621-9C7C-AF6DDA284A70}"/>
              </a:ext>
            </a:extLst>
          </p:cNvPr>
          <p:cNvGrpSpPr/>
          <p:nvPr/>
        </p:nvGrpSpPr>
        <p:grpSpPr>
          <a:xfrm>
            <a:off x="2930561" y="4190287"/>
            <a:ext cx="664179" cy="576072"/>
            <a:chOff x="2535991" y="3279226"/>
            <a:chExt cx="664179" cy="576072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26BACBD-0267-43C5-9618-805C84954459}"/>
                </a:ext>
              </a:extLst>
            </p:cNvPr>
            <p:cNvSpPr/>
            <p:nvPr/>
          </p:nvSpPr>
          <p:spPr>
            <a:xfrm>
              <a:off x="2535991" y="3279226"/>
              <a:ext cx="664179" cy="576072"/>
            </a:xfrm>
            <a:prstGeom prst="rect">
              <a:avLst/>
            </a:pr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Century Gothic" panose="020B0502020202020204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815B335-BF8A-4D88-A0CD-51FEA4D6E513}"/>
                </a:ext>
              </a:extLst>
            </p:cNvPr>
            <p:cNvSpPr txBox="1"/>
            <p:nvPr/>
          </p:nvSpPr>
          <p:spPr>
            <a:xfrm>
              <a:off x="2535991" y="3279226"/>
              <a:ext cx="6621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>
                  <a:latin typeface="Century Gothic" panose="020B0502020202020204" pitchFamily="34" charset="0"/>
                </a:rPr>
                <a:t>Encryption</a:t>
              </a:r>
            </a:p>
          </p:txBody>
        </p:sp>
        <p:pic>
          <p:nvPicPr>
            <p:cNvPr id="86" name="Graphic 85" descr="Lock">
              <a:extLst>
                <a:ext uri="{FF2B5EF4-FFF2-40B4-BE49-F238E27FC236}">
                  <a16:creationId xmlns:a16="http://schemas.microsoft.com/office/drawing/2014/main" id="{E9B35493-0C1A-4E4E-9E70-A185009B6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967276" y="3608410"/>
              <a:ext cx="232894" cy="246888"/>
            </a:xfrm>
            <a:prstGeom prst="rect">
              <a:avLst/>
            </a:prstGeom>
          </p:spPr>
        </p:pic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A3E2977-5A25-4873-8FC7-13D12983ACCA}"/>
              </a:ext>
            </a:extLst>
          </p:cNvPr>
          <p:cNvGrpSpPr/>
          <p:nvPr/>
        </p:nvGrpSpPr>
        <p:grpSpPr>
          <a:xfrm>
            <a:off x="4778652" y="4190287"/>
            <a:ext cx="676656" cy="576072"/>
            <a:chOff x="4382660" y="3279226"/>
            <a:chExt cx="676656" cy="576072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511B3DA-5254-4F22-BCBD-E40E0532CF89}"/>
                </a:ext>
              </a:extLst>
            </p:cNvPr>
            <p:cNvSpPr/>
            <p:nvPr/>
          </p:nvSpPr>
          <p:spPr>
            <a:xfrm>
              <a:off x="4382661" y="3279226"/>
              <a:ext cx="676655" cy="576072"/>
            </a:xfrm>
            <a:prstGeom prst="rect">
              <a:avLst/>
            </a:pr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Century Gothic" panose="020B0502020202020204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83A6FCF-4EA1-464B-822B-9C324F3E58EB}"/>
                </a:ext>
              </a:extLst>
            </p:cNvPr>
            <p:cNvSpPr txBox="1"/>
            <p:nvPr/>
          </p:nvSpPr>
          <p:spPr>
            <a:xfrm>
              <a:off x="4382660" y="3279226"/>
              <a:ext cx="676654" cy="384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>
                  <a:latin typeface="Century Gothic" panose="020B0502020202020204" pitchFamily="34" charset="0"/>
                </a:rPr>
                <a:t>Endpoint Threat </a:t>
              </a:r>
              <a:r>
                <a:rPr lang="en-US" sz="700" spc="-50">
                  <a:latin typeface="Century Gothic" panose="020B0502020202020204" pitchFamily="34" charset="0"/>
                </a:rPr>
                <a:t>Prevention</a:t>
              </a:r>
            </a:p>
          </p:txBody>
        </p:sp>
        <p:pic>
          <p:nvPicPr>
            <p:cNvPr id="90" name="Graphic 89" descr="Bug">
              <a:extLst>
                <a:ext uri="{FF2B5EF4-FFF2-40B4-BE49-F238E27FC236}">
                  <a16:creationId xmlns:a16="http://schemas.microsoft.com/office/drawing/2014/main" id="{DEDFA563-3543-4A39-8A7F-52D2927D2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4822047" y="3608410"/>
              <a:ext cx="237269" cy="246888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133CC7E-AC75-4D07-9093-5D4D20172DC4}"/>
              </a:ext>
            </a:extLst>
          </p:cNvPr>
          <p:cNvGrpSpPr/>
          <p:nvPr/>
        </p:nvGrpSpPr>
        <p:grpSpPr>
          <a:xfrm>
            <a:off x="3853638" y="4190287"/>
            <a:ext cx="676656" cy="576072"/>
            <a:chOff x="3458633" y="3279226"/>
            <a:chExt cx="676656" cy="576072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FC2BB8B-A9ED-41E6-B525-373DF7A3E739}"/>
                </a:ext>
              </a:extLst>
            </p:cNvPr>
            <p:cNvSpPr/>
            <p:nvPr/>
          </p:nvSpPr>
          <p:spPr>
            <a:xfrm>
              <a:off x="3458633" y="3279226"/>
              <a:ext cx="676656" cy="576072"/>
            </a:xfrm>
            <a:prstGeom prst="rect">
              <a:avLst/>
            </a:pr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Century Gothic" panose="020B0502020202020204" pitchFamily="34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E730A6F-3905-4D0D-B64D-6383615539A8}"/>
                </a:ext>
              </a:extLst>
            </p:cNvPr>
            <p:cNvSpPr txBox="1"/>
            <p:nvPr/>
          </p:nvSpPr>
          <p:spPr>
            <a:xfrm>
              <a:off x="3458633" y="3279226"/>
              <a:ext cx="615142" cy="168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>
                  <a:latin typeface="Century Gothic" panose="020B0502020202020204" pitchFamily="34" charset="0"/>
                </a:rPr>
                <a:t>Identity</a:t>
              </a:r>
            </a:p>
          </p:txBody>
        </p:sp>
        <p:pic>
          <p:nvPicPr>
            <p:cNvPr id="94" name="Graphic 93" descr="Employee Badge">
              <a:extLst>
                <a:ext uri="{FF2B5EF4-FFF2-40B4-BE49-F238E27FC236}">
                  <a16:creationId xmlns:a16="http://schemas.microsoft.com/office/drawing/2014/main" id="{BDB0A04C-4257-45B9-9CCB-60B7453B8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3898020" y="3608410"/>
              <a:ext cx="237269" cy="246888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C409445-A3EA-47FA-9DC1-EE56B5914C4A}"/>
              </a:ext>
            </a:extLst>
          </p:cNvPr>
          <p:cNvGrpSpPr/>
          <p:nvPr/>
        </p:nvGrpSpPr>
        <p:grpSpPr>
          <a:xfrm>
            <a:off x="7562512" y="4190287"/>
            <a:ext cx="676656" cy="565941"/>
            <a:chOff x="7171814" y="3279228"/>
            <a:chExt cx="676656" cy="565941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77213952-92FF-4958-A922-3B9AD29C94DD}"/>
                </a:ext>
              </a:extLst>
            </p:cNvPr>
            <p:cNvSpPr/>
            <p:nvPr/>
          </p:nvSpPr>
          <p:spPr>
            <a:xfrm>
              <a:off x="7171814" y="3279228"/>
              <a:ext cx="676656" cy="565941"/>
            </a:xfrm>
            <a:prstGeom prst="rect">
              <a:avLst/>
            </a:pr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Century Gothic" panose="020B0502020202020204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73F583B-FD47-4FE7-AF92-48B190C4C01F}"/>
                </a:ext>
              </a:extLst>
            </p:cNvPr>
            <p:cNvSpPr txBox="1"/>
            <p:nvPr/>
          </p:nvSpPr>
          <p:spPr>
            <a:xfrm>
              <a:off x="7171814" y="3279228"/>
              <a:ext cx="6766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spc="-30">
                  <a:latin typeface="Century Gothic" panose="020B0502020202020204" pitchFamily="34" charset="0"/>
                </a:rPr>
                <a:t>Vulnerability</a:t>
              </a:r>
              <a:r>
                <a:rPr lang="en-US" sz="700">
                  <a:latin typeface="Century Gothic" panose="020B0502020202020204" pitchFamily="34" charset="0"/>
                </a:rPr>
                <a:t> </a:t>
              </a:r>
              <a:r>
                <a:rPr lang="en-US" sz="700" err="1">
                  <a:latin typeface="Century Gothic" panose="020B0502020202020204" pitchFamily="34" charset="0"/>
                </a:rPr>
                <a:t>Mgmt</a:t>
              </a:r>
              <a:endParaRPr lang="en-US" sz="700">
                <a:latin typeface="Century Gothic" panose="020B0502020202020204" pitchFamily="34" charset="0"/>
              </a:endParaRPr>
            </a:p>
          </p:txBody>
        </p:sp>
        <p:pic>
          <p:nvPicPr>
            <p:cNvPr id="98" name="Graphic 97" descr="Magnifying glass">
              <a:extLst>
                <a:ext uri="{FF2B5EF4-FFF2-40B4-BE49-F238E27FC236}">
                  <a16:creationId xmlns:a16="http://schemas.microsoft.com/office/drawing/2014/main" id="{776BE425-DFAD-4DCE-AB22-DA06B2F68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7606954" y="3598281"/>
              <a:ext cx="241516" cy="246888"/>
            </a:xfrm>
            <a:prstGeom prst="rect">
              <a:avLst/>
            </a:prstGeom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EAD7756-3E61-4769-A506-BD1E7455BBF8}"/>
              </a:ext>
            </a:extLst>
          </p:cNvPr>
          <p:cNvGrpSpPr/>
          <p:nvPr/>
        </p:nvGrpSpPr>
        <p:grpSpPr>
          <a:xfrm>
            <a:off x="6637965" y="3550042"/>
            <a:ext cx="672319" cy="554366"/>
            <a:chOff x="6232397" y="2644295"/>
            <a:chExt cx="672319" cy="554366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7725A52-547F-43BF-99AA-28BF0F83D446}"/>
                </a:ext>
              </a:extLst>
            </p:cNvPr>
            <p:cNvSpPr/>
            <p:nvPr/>
          </p:nvSpPr>
          <p:spPr>
            <a:xfrm>
              <a:off x="6232397" y="2644295"/>
              <a:ext cx="672319" cy="554366"/>
            </a:xfrm>
            <a:prstGeom prst="rect">
              <a:avLst/>
            </a:prstGeom>
            <a:solidFill>
              <a:schemeClr val="tx2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Century Gothic" panose="020B0502020202020204" pitchFamily="34" charset="0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A84A75F-373B-4D77-80BD-FB22DFA7B2EE}"/>
                </a:ext>
              </a:extLst>
            </p:cNvPr>
            <p:cNvSpPr txBox="1"/>
            <p:nvPr/>
          </p:nvSpPr>
          <p:spPr>
            <a:xfrm>
              <a:off x="6232397" y="2644295"/>
              <a:ext cx="6694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>
                  <a:latin typeface="Century Gothic" panose="020B0502020202020204" pitchFamily="34" charset="0"/>
                </a:rPr>
                <a:t>Event Correlation</a:t>
              </a:r>
            </a:p>
          </p:txBody>
        </p:sp>
        <p:pic>
          <p:nvPicPr>
            <p:cNvPr id="102" name="Graphic 101" descr="Filter">
              <a:extLst>
                <a:ext uri="{FF2B5EF4-FFF2-40B4-BE49-F238E27FC236}">
                  <a16:creationId xmlns:a16="http://schemas.microsoft.com/office/drawing/2014/main" id="{7CBE3C2F-B888-4479-B6CF-2F8C35346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6659737" y="2951773"/>
              <a:ext cx="244979" cy="246888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C6B4D55-C932-4695-B2D6-91DE147DA446}"/>
              </a:ext>
            </a:extLst>
          </p:cNvPr>
          <p:cNvGrpSpPr/>
          <p:nvPr/>
        </p:nvGrpSpPr>
        <p:grpSpPr>
          <a:xfrm>
            <a:off x="5711953" y="3550042"/>
            <a:ext cx="669445" cy="554366"/>
            <a:chOff x="5305212" y="2644295"/>
            <a:chExt cx="669445" cy="554366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E6CCBDAF-A31F-4ED2-8337-A4886E223429}"/>
                </a:ext>
              </a:extLst>
            </p:cNvPr>
            <p:cNvSpPr/>
            <p:nvPr/>
          </p:nvSpPr>
          <p:spPr>
            <a:xfrm>
              <a:off x="5305212" y="2644295"/>
              <a:ext cx="664677" cy="554366"/>
            </a:xfrm>
            <a:prstGeom prst="rect">
              <a:avLst/>
            </a:prstGeom>
            <a:solidFill>
              <a:schemeClr val="tx2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Century Gothic" panose="020B0502020202020204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3642635-1479-4625-A8A8-6FB2033D027C}"/>
                </a:ext>
              </a:extLst>
            </p:cNvPr>
            <p:cNvSpPr txBox="1"/>
            <p:nvPr/>
          </p:nvSpPr>
          <p:spPr>
            <a:xfrm>
              <a:off x="5305212" y="2644295"/>
              <a:ext cx="66944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>
                  <a:latin typeface="Century Gothic" panose="020B0502020202020204" pitchFamily="34" charset="0"/>
                </a:rPr>
                <a:t>End User Experience Monitoring</a:t>
              </a:r>
            </a:p>
          </p:txBody>
        </p:sp>
        <p:pic>
          <p:nvPicPr>
            <p:cNvPr id="106" name="Graphic 105" descr="Heartbeat">
              <a:extLst>
                <a:ext uri="{FF2B5EF4-FFF2-40B4-BE49-F238E27FC236}">
                  <a16:creationId xmlns:a16="http://schemas.microsoft.com/office/drawing/2014/main" id="{97E78866-F7BA-45BC-8CC1-3C7A7148C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5727695" y="2951773"/>
              <a:ext cx="242194" cy="246888"/>
            </a:xfrm>
            <a:prstGeom prst="rect">
              <a:avLst/>
            </a:prstGeom>
          </p:spPr>
        </p:pic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08270567-E652-4949-BC22-E20F61E3A4E4}"/>
              </a:ext>
            </a:extLst>
          </p:cNvPr>
          <p:cNvSpPr txBox="1"/>
          <p:nvPr/>
        </p:nvSpPr>
        <p:spPr>
          <a:xfrm>
            <a:off x="898360" y="1989934"/>
            <a:ext cx="1021433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800" b="1">
                <a:latin typeface="Century Gothic" panose="020B0502020202020204" pitchFamily="34" charset="0"/>
              </a:rPr>
              <a:t>General Services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7A3B617-A62C-4ED9-B0AD-13574BEAB238}"/>
              </a:ext>
            </a:extLst>
          </p:cNvPr>
          <p:cNvSpPr txBox="1"/>
          <p:nvPr/>
        </p:nvSpPr>
        <p:spPr>
          <a:xfrm>
            <a:off x="898360" y="2625465"/>
            <a:ext cx="6383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>
                <a:latin typeface="Century Gothic" panose="020B0502020202020204" pitchFamily="34" charset="0"/>
              </a:rPr>
              <a:t>Platforms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FC6FB1F-ADA9-4B09-8BB9-40F1FAC08084}"/>
              </a:ext>
            </a:extLst>
          </p:cNvPr>
          <p:cNvSpPr txBox="1"/>
          <p:nvPr/>
        </p:nvSpPr>
        <p:spPr>
          <a:xfrm>
            <a:off x="898360" y="3298452"/>
            <a:ext cx="8611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>
                <a:latin typeface="Century Gothic" panose="020B0502020202020204" pitchFamily="34" charset="0"/>
              </a:rPr>
              <a:t>Core Services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3789B4D-818B-459D-BB54-C13B702E101D}"/>
              </a:ext>
            </a:extLst>
          </p:cNvPr>
          <p:cNvSpPr txBox="1"/>
          <p:nvPr/>
        </p:nvSpPr>
        <p:spPr>
          <a:xfrm>
            <a:off x="898360" y="3965192"/>
            <a:ext cx="7152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>
                <a:latin typeface="Century Gothic" panose="020B0502020202020204" pitchFamily="34" charset="0"/>
              </a:rPr>
              <a:t>Monitoring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8970436-D12F-4174-963B-5A25D5C2C7B9}"/>
              </a:ext>
            </a:extLst>
          </p:cNvPr>
          <p:cNvSpPr txBox="1"/>
          <p:nvPr/>
        </p:nvSpPr>
        <p:spPr>
          <a:xfrm>
            <a:off x="898360" y="4600122"/>
            <a:ext cx="5725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>
                <a:latin typeface="Century Gothic" panose="020B0502020202020204" pitchFamily="34" charset="0"/>
              </a:rPr>
              <a:t>Security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C2B2237-B343-4AA6-9A7C-45DF1EBD2A52}"/>
              </a:ext>
            </a:extLst>
          </p:cNvPr>
          <p:cNvGrpSpPr/>
          <p:nvPr/>
        </p:nvGrpSpPr>
        <p:grpSpPr>
          <a:xfrm>
            <a:off x="5704742" y="4190287"/>
            <a:ext cx="676656" cy="576072"/>
            <a:chOff x="5307434" y="3279226"/>
            <a:chExt cx="676656" cy="576072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95695EF3-D79D-4BE1-AC91-FC80F3094972}"/>
                </a:ext>
              </a:extLst>
            </p:cNvPr>
            <p:cNvSpPr/>
            <p:nvPr/>
          </p:nvSpPr>
          <p:spPr>
            <a:xfrm>
              <a:off x="5307434" y="3279226"/>
              <a:ext cx="676656" cy="576072"/>
            </a:xfrm>
            <a:prstGeom prst="rect">
              <a:avLst/>
            </a:pr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Century Gothic" panose="020B0502020202020204" pitchFamily="34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CC800B59-7CB5-47D4-BFCB-89F0927A1884}"/>
                </a:ext>
              </a:extLst>
            </p:cNvPr>
            <p:cNvSpPr txBox="1"/>
            <p:nvPr/>
          </p:nvSpPr>
          <p:spPr>
            <a:xfrm>
              <a:off x="5307434" y="3279226"/>
              <a:ext cx="615142" cy="168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>
                  <a:latin typeface="Century Gothic" panose="020B0502020202020204" pitchFamily="34" charset="0"/>
                </a:rPr>
                <a:t>DLP</a:t>
              </a:r>
            </a:p>
          </p:txBody>
        </p:sp>
        <p:pic>
          <p:nvPicPr>
            <p:cNvPr id="115" name="Graphic 114" descr="Robber">
              <a:extLst>
                <a:ext uri="{FF2B5EF4-FFF2-40B4-BE49-F238E27FC236}">
                  <a16:creationId xmlns:a16="http://schemas.microsoft.com/office/drawing/2014/main" id="{E3F2E273-6A4B-4984-A561-F6CDC4F4A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5746821" y="3608410"/>
              <a:ext cx="237269" cy="246888"/>
            </a:xfrm>
            <a:prstGeom prst="rect">
              <a:avLst/>
            </a:prstGeom>
          </p:spPr>
        </p:pic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1F67CBF-5723-4803-B569-F51739E7DCC0}"/>
              </a:ext>
            </a:extLst>
          </p:cNvPr>
          <p:cNvGrpSpPr/>
          <p:nvPr/>
        </p:nvGrpSpPr>
        <p:grpSpPr>
          <a:xfrm>
            <a:off x="2001674" y="5553899"/>
            <a:ext cx="676657" cy="576072"/>
            <a:chOff x="1565647" y="4510511"/>
            <a:chExt cx="676657" cy="576072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04FFC04F-02E8-4D84-824A-2D6199077546}"/>
                </a:ext>
              </a:extLst>
            </p:cNvPr>
            <p:cNvSpPr/>
            <p:nvPr/>
          </p:nvSpPr>
          <p:spPr>
            <a:xfrm>
              <a:off x="1565648" y="4510511"/>
              <a:ext cx="676656" cy="576072"/>
            </a:xfrm>
            <a:prstGeom prst="rect">
              <a:avLst/>
            </a:prstGeom>
            <a:solidFill>
              <a:schemeClr val="accent3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Century Gothic" panose="020B0502020202020204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29BDCDA-427B-46BB-829C-2B996149FD6F}"/>
                </a:ext>
              </a:extLst>
            </p:cNvPr>
            <p:cNvSpPr txBox="1"/>
            <p:nvPr/>
          </p:nvSpPr>
          <p:spPr>
            <a:xfrm>
              <a:off x="1565647" y="4510511"/>
              <a:ext cx="6582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>
                  <a:latin typeface="Century Gothic" panose="020B0502020202020204" pitchFamily="34" charset="0"/>
                </a:rPr>
                <a:t>Code Repository</a:t>
              </a:r>
            </a:p>
          </p:txBody>
        </p:sp>
        <p:pic>
          <p:nvPicPr>
            <p:cNvPr id="119" name="Graphic 118" descr="Open Folder">
              <a:extLst>
                <a:ext uri="{FF2B5EF4-FFF2-40B4-BE49-F238E27FC236}">
                  <a16:creationId xmlns:a16="http://schemas.microsoft.com/office/drawing/2014/main" id="{F627F526-94E5-4DF1-930C-8E360F050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>
              <a:off x="2005034" y="4839695"/>
              <a:ext cx="237270" cy="246888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65212CB-2BD2-495B-914C-D203040C6900}"/>
              </a:ext>
            </a:extLst>
          </p:cNvPr>
          <p:cNvGrpSpPr/>
          <p:nvPr/>
        </p:nvGrpSpPr>
        <p:grpSpPr>
          <a:xfrm>
            <a:off x="4783659" y="2909797"/>
            <a:ext cx="671649" cy="576072"/>
            <a:chOff x="4373903" y="1977556"/>
            <a:chExt cx="671649" cy="576072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27BE06DB-916B-4638-B7E0-37C2219D207B}"/>
                </a:ext>
              </a:extLst>
            </p:cNvPr>
            <p:cNvGrpSpPr/>
            <p:nvPr/>
          </p:nvGrpSpPr>
          <p:grpSpPr>
            <a:xfrm>
              <a:off x="4373903" y="1977556"/>
              <a:ext cx="671649" cy="576072"/>
              <a:chOff x="4332851" y="2453032"/>
              <a:chExt cx="838200" cy="685800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A7663989-FAB0-41FB-9B61-9046F5A33D1A}"/>
                  </a:ext>
                </a:extLst>
              </p:cNvPr>
              <p:cNvSpPr/>
              <p:nvPr/>
            </p:nvSpPr>
            <p:spPr>
              <a:xfrm>
                <a:off x="4332851" y="2453032"/>
                <a:ext cx="838200" cy="685800"/>
              </a:xfrm>
              <a:prstGeom prst="rect">
                <a:avLst/>
              </a:prstGeom>
              <a:solidFill>
                <a:schemeClr val="tx2">
                  <a:lumMod val="75000"/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75D553E4-6080-4D44-9B24-50753A4ECE21}"/>
                  </a:ext>
                </a:extLst>
              </p:cNvPr>
              <p:cNvSpPr txBox="1"/>
              <p:nvPr/>
            </p:nvSpPr>
            <p:spPr>
              <a:xfrm>
                <a:off x="4332851" y="2453032"/>
                <a:ext cx="76200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>
                    <a:latin typeface="Century Gothic" panose="020B0502020202020204" pitchFamily="34" charset="0"/>
                  </a:rPr>
                  <a:t>Firewall &amp; IPS</a:t>
                </a: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014F13D1-6D77-41B5-9946-37B4FB417EC6}"/>
                </a:ext>
              </a:extLst>
            </p:cNvPr>
            <p:cNvGrpSpPr/>
            <p:nvPr/>
          </p:nvGrpSpPr>
          <p:grpSpPr>
            <a:xfrm>
              <a:off x="4692596" y="2276120"/>
              <a:ext cx="340910" cy="277508"/>
              <a:chOff x="5171399" y="1555306"/>
              <a:chExt cx="993435" cy="570066"/>
            </a:xfrm>
          </p:grpSpPr>
          <p:pic>
            <p:nvPicPr>
              <p:cNvPr id="123" name="Graphic 122" descr="Table">
                <a:extLst>
                  <a:ext uri="{FF2B5EF4-FFF2-40B4-BE49-F238E27FC236}">
                    <a16:creationId xmlns:a16="http://schemas.microsoft.com/office/drawing/2014/main" id="{E1B999F7-6A87-407C-89EB-A14567AB85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171399" y="1618207"/>
                <a:ext cx="507165" cy="507165"/>
              </a:xfrm>
              <a:prstGeom prst="rect">
                <a:avLst/>
              </a:prstGeom>
            </p:spPr>
          </p:pic>
          <p:pic>
            <p:nvPicPr>
              <p:cNvPr id="124" name="Graphic 123" descr="Magnifying glass">
                <a:extLst>
                  <a:ext uri="{FF2B5EF4-FFF2-40B4-BE49-F238E27FC236}">
                    <a16:creationId xmlns:a16="http://schemas.microsoft.com/office/drawing/2014/main" id="{C0CA8B3A-A1BD-48E3-BC92-1300C3451D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0"/>
                  </a:ext>
                </a:extLst>
              </a:blip>
              <a:stretch>
                <a:fillRect/>
              </a:stretch>
            </p:blipFill>
            <p:spPr>
              <a:xfrm>
                <a:off x="5598147" y="1555306"/>
                <a:ext cx="566687" cy="469598"/>
              </a:xfrm>
              <a:prstGeom prst="rect">
                <a:avLst/>
              </a:prstGeom>
            </p:spPr>
          </p:pic>
        </p:grp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F81BA6FA-CF22-4BC6-BA6A-75CED4120C80}"/>
              </a:ext>
            </a:extLst>
          </p:cNvPr>
          <p:cNvSpPr txBox="1"/>
          <p:nvPr/>
        </p:nvSpPr>
        <p:spPr>
          <a:xfrm>
            <a:off x="898360" y="5322887"/>
            <a:ext cx="7280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>
                <a:latin typeface="Century Gothic" panose="020B0502020202020204" pitchFamily="34" charset="0"/>
              </a:rPr>
              <a:t>Integration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DD0FDA17-9581-4B6F-9996-FE9F343C0A07}"/>
              </a:ext>
            </a:extLst>
          </p:cNvPr>
          <p:cNvCxnSpPr>
            <a:cxnSpLocks/>
          </p:cNvCxnSpPr>
          <p:nvPr/>
        </p:nvCxnSpPr>
        <p:spPr>
          <a:xfrm>
            <a:off x="962070" y="4835408"/>
            <a:ext cx="81915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922BF668-ABAA-45CD-B123-BDE5162B7296}"/>
              </a:ext>
            </a:extLst>
          </p:cNvPr>
          <p:cNvGrpSpPr/>
          <p:nvPr/>
        </p:nvGrpSpPr>
        <p:grpSpPr>
          <a:xfrm>
            <a:off x="5704742" y="4913652"/>
            <a:ext cx="676656" cy="576072"/>
            <a:chOff x="5319497" y="3943350"/>
            <a:chExt cx="676656" cy="576072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035BAB69-7663-4374-AD5E-6A4BCF9FDE22}"/>
                </a:ext>
              </a:extLst>
            </p:cNvPr>
            <p:cNvSpPr/>
            <p:nvPr/>
          </p:nvSpPr>
          <p:spPr>
            <a:xfrm>
              <a:off x="5319497" y="3943350"/>
              <a:ext cx="676656" cy="576072"/>
            </a:xfrm>
            <a:prstGeom prst="rect">
              <a:avLst/>
            </a:prstGeom>
            <a:solidFill>
              <a:schemeClr val="bg2">
                <a:lumMod val="2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Century Gothic" panose="020B0502020202020204" pitchFamily="34" charset="0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49B11DDD-AC90-4C3B-9547-9F5DD58BAF50}"/>
                </a:ext>
              </a:extLst>
            </p:cNvPr>
            <p:cNvSpPr txBox="1"/>
            <p:nvPr/>
          </p:nvSpPr>
          <p:spPr>
            <a:xfrm>
              <a:off x="5319497" y="3943350"/>
              <a:ext cx="615142" cy="185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>
                  <a:latin typeface="Century Gothic" panose="020B0502020202020204" pitchFamily="34" charset="0"/>
                </a:rPr>
                <a:t>Load</a:t>
              </a:r>
            </a:p>
          </p:txBody>
        </p:sp>
        <p:pic>
          <p:nvPicPr>
            <p:cNvPr id="132" name="Graphic 131" descr="Box trolley">
              <a:extLst>
                <a:ext uri="{FF2B5EF4-FFF2-40B4-BE49-F238E27FC236}">
                  <a16:creationId xmlns:a16="http://schemas.microsoft.com/office/drawing/2014/main" id="{03B1B583-FDBA-4944-9049-2B896C6A3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/>
            </a:stretch>
          </p:blipFill>
          <p:spPr>
            <a:xfrm>
              <a:off x="5715000" y="4272534"/>
              <a:ext cx="240484" cy="246888"/>
            </a:xfrm>
            <a:prstGeom prst="rect">
              <a:avLst/>
            </a:prstGeom>
          </p:spPr>
        </p:pic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35D7BEB-3712-4994-A128-8B0AA2FD6F87}"/>
              </a:ext>
            </a:extLst>
          </p:cNvPr>
          <p:cNvGrpSpPr/>
          <p:nvPr/>
        </p:nvGrpSpPr>
        <p:grpSpPr>
          <a:xfrm>
            <a:off x="4778652" y="4913652"/>
            <a:ext cx="676656" cy="576072"/>
            <a:chOff x="4387954" y="3935270"/>
            <a:chExt cx="676656" cy="576072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7A61296-0C38-439A-91FD-56142CA13AB5}"/>
                </a:ext>
              </a:extLst>
            </p:cNvPr>
            <p:cNvSpPr/>
            <p:nvPr/>
          </p:nvSpPr>
          <p:spPr>
            <a:xfrm>
              <a:off x="4387954" y="3935270"/>
              <a:ext cx="676656" cy="576072"/>
            </a:xfrm>
            <a:prstGeom prst="rect">
              <a:avLst/>
            </a:prstGeom>
            <a:solidFill>
              <a:schemeClr val="bg2">
                <a:lumMod val="2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Century Gothic" panose="020B0502020202020204" pitchFamily="34" charset="0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D6A5ABC-051B-4475-A7EF-DC691588951C}"/>
                </a:ext>
              </a:extLst>
            </p:cNvPr>
            <p:cNvSpPr txBox="1"/>
            <p:nvPr/>
          </p:nvSpPr>
          <p:spPr>
            <a:xfrm>
              <a:off x="4387954" y="3935270"/>
              <a:ext cx="615142" cy="185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>
                  <a:latin typeface="Century Gothic" panose="020B0502020202020204" pitchFamily="34" charset="0"/>
                </a:rPr>
                <a:t>Transform</a:t>
              </a:r>
            </a:p>
          </p:txBody>
        </p:sp>
        <p:pic>
          <p:nvPicPr>
            <p:cNvPr id="136" name="Graphic 135" descr="Repeat">
              <a:extLst>
                <a:ext uri="{FF2B5EF4-FFF2-40B4-BE49-F238E27FC236}">
                  <a16:creationId xmlns:a16="http://schemas.microsoft.com/office/drawing/2014/main" id="{7FA921CD-D590-4F5F-880E-B71DF1291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tretch>
              <a:fillRect/>
            </a:stretch>
          </p:blipFill>
          <p:spPr>
            <a:xfrm>
              <a:off x="4800600" y="4264454"/>
              <a:ext cx="240484" cy="246888"/>
            </a:xfrm>
            <a:prstGeom prst="rect">
              <a:avLst/>
            </a:prstGeom>
          </p:spPr>
        </p:pic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0EB3170A-CCE1-405B-85BD-9DBE98A715B1}"/>
              </a:ext>
            </a:extLst>
          </p:cNvPr>
          <p:cNvGrpSpPr/>
          <p:nvPr/>
        </p:nvGrpSpPr>
        <p:grpSpPr>
          <a:xfrm>
            <a:off x="6600181" y="4913652"/>
            <a:ext cx="730326" cy="575231"/>
            <a:chOff x="6209483" y="3931766"/>
            <a:chExt cx="730326" cy="575231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D1EFF284-146A-40E8-8D21-EBA513A64D17}"/>
                </a:ext>
              </a:extLst>
            </p:cNvPr>
            <p:cNvSpPr/>
            <p:nvPr/>
          </p:nvSpPr>
          <p:spPr>
            <a:xfrm>
              <a:off x="6234624" y="3931766"/>
              <a:ext cx="676655" cy="575231"/>
            </a:xfrm>
            <a:prstGeom prst="rect">
              <a:avLst/>
            </a:prstGeom>
            <a:solidFill>
              <a:schemeClr val="bg2">
                <a:lumMod val="2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Century Gothic" panose="020B0502020202020204" pitchFamily="34" charset="0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FBFBAE96-1C4E-4532-B20B-BB296E7AE94C}"/>
                </a:ext>
              </a:extLst>
            </p:cNvPr>
            <p:cNvSpPr txBox="1"/>
            <p:nvPr/>
          </p:nvSpPr>
          <p:spPr>
            <a:xfrm>
              <a:off x="6209483" y="3931766"/>
              <a:ext cx="7303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>
                  <a:latin typeface="Century Gothic" panose="020B0502020202020204" pitchFamily="34" charset="0"/>
                </a:rPr>
                <a:t>API </a:t>
              </a:r>
              <a:r>
                <a:rPr lang="en-US" sz="700" spc="-60">
                  <a:latin typeface="Century Gothic" panose="020B0502020202020204" pitchFamily="34" charset="0"/>
                </a:rPr>
                <a:t>Management</a:t>
              </a:r>
            </a:p>
          </p:txBody>
        </p:sp>
        <p:pic>
          <p:nvPicPr>
            <p:cNvPr id="140" name="Picture 2" descr="Image result for api icon">
              <a:extLst>
                <a:ext uri="{FF2B5EF4-FFF2-40B4-BE49-F238E27FC236}">
                  <a16:creationId xmlns:a16="http://schemas.microsoft.com/office/drawing/2014/main" id="{4E2E4DEE-0513-4537-834E-350D6642ED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4260109"/>
              <a:ext cx="240835" cy="246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E64836D4-6C00-4184-93F8-F8A7E95B245C}"/>
              </a:ext>
            </a:extLst>
          </p:cNvPr>
          <p:cNvGrpSpPr/>
          <p:nvPr/>
        </p:nvGrpSpPr>
        <p:grpSpPr>
          <a:xfrm>
            <a:off x="3853638" y="4913652"/>
            <a:ext cx="676656" cy="576072"/>
            <a:chOff x="3462940" y="3918871"/>
            <a:chExt cx="676656" cy="576072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A7BDBAF3-38D8-43DB-A58C-588EA487F308}"/>
                </a:ext>
              </a:extLst>
            </p:cNvPr>
            <p:cNvSpPr/>
            <p:nvPr/>
          </p:nvSpPr>
          <p:spPr>
            <a:xfrm>
              <a:off x="3462940" y="3918871"/>
              <a:ext cx="676656" cy="576072"/>
            </a:xfrm>
            <a:prstGeom prst="rect">
              <a:avLst/>
            </a:prstGeom>
            <a:solidFill>
              <a:schemeClr val="bg2">
                <a:lumMod val="2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Century Gothic" panose="020B0502020202020204" pitchFamily="34" charset="0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87A9785D-2099-40B5-8917-DFEDFC8069B9}"/>
                </a:ext>
              </a:extLst>
            </p:cNvPr>
            <p:cNvSpPr txBox="1"/>
            <p:nvPr/>
          </p:nvSpPr>
          <p:spPr>
            <a:xfrm>
              <a:off x="3462940" y="3918871"/>
              <a:ext cx="615142" cy="185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>
                  <a:latin typeface="Century Gothic" panose="020B0502020202020204" pitchFamily="34" charset="0"/>
                </a:rPr>
                <a:t>Extract</a:t>
              </a:r>
            </a:p>
          </p:txBody>
        </p:sp>
        <p:pic>
          <p:nvPicPr>
            <p:cNvPr id="144" name="Picture 4" descr="Image result for extract icon box">
              <a:extLst>
                <a:ext uri="{FF2B5EF4-FFF2-40B4-BE49-F238E27FC236}">
                  <a16:creationId xmlns:a16="http://schemas.microsoft.com/office/drawing/2014/main" id="{066F3987-D9F0-4431-98E1-CDDA828B7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4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4248055"/>
              <a:ext cx="240483" cy="246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88BF0D26-4990-4245-BBB8-C28AE95D62C2}"/>
              </a:ext>
            </a:extLst>
          </p:cNvPr>
          <p:cNvCxnSpPr>
            <a:cxnSpLocks/>
          </p:cNvCxnSpPr>
          <p:nvPr/>
        </p:nvCxnSpPr>
        <p:spPr>
          <a:xfrm>
            <a:off x="1012983" y="5521811"/>
            <a:ext cx="81915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AC53D19F-98C3-4125-B3D7-914B2218C33D}"/>
              </a:ext>
            </a:extLst>
          </p:cNvPr>
          <p:cNvSpPr txBox="1"/>
          <p:nvPr/>
        </p:nvSpPr>
        <p:spPr>
          <a:xfrm>
            <a:off x="898360" y="5914527"/>
            <a:ext cx="1066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>
                <a:latin typeface="Century Gothic" panose="020B0502020202020204" pitchFamily="34" charset="0"/>
              </a:rPr>
              <a:t>Lifecycle Services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450B335-B63F-49DD-97F4-C716DB2AC684}"/>
              </a:ext>
            </a:extLst>
          </p:cNvPr>
          <p:cNvGrpSpPr/>
          <p:nvPr/>
        </p:nvGrpSpPr>
        <p:grpSpPr>
          <a:xfrm>
            <a:off x="2001057" y="1627018"/>
            <a:ext cx="677274" cy="578360"/>
            <a:chOff x="1602222" y="666750"/>
            <a:chExt cx="677274" cy="578360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22EB49FB-42D7-46AB-84E2-A1BDFB898153}"/>
                </a:ext>
              </a:extLst>
            </p:cNvPr>
            <p:cNvSpPr/>
            <p:nvPr/>
          </p:nvSpPr>
          <p:spPr>
            <a:xfrm>
              <a:off x="1602222" y="666750"/>
              <a:ext cx="677274" cy="578360"/>
            </a:xfrm>
            <a:prstGeom prst="rect">
              <a:avLst/>
            </a:prstGeom>
            <a:solidFill>
              <a:schemeClr val="tx2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Century Gothic" panose="020B0502020202020204" pitchFamily="34" charset="0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6E3549B-45A0-4D0E-B80A-2E60E37C7340}"/>
                </a:ext>
              </a:extLst>
            </p:cNvPr>
            <p:cNvSpPr txBox="1"/>
            <p:nvPr/>
          </p:nvSpPr>
          <p:spPr>
            <a:xfrm>
              <a:off x="1602222" y="666750"/>
              <a:ext cx="677274" cy="259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>
                  <a:latin typeface="Century Gothic" panose="020B0502020202020204" pitchFamily="34" charset="0"/>
                </a:rPr>
                <a:t>Job Scheduling</a:t>
              </a:r>
            </a:p>
          </p:txBody>
        </p:sp>
        <p:pic>
          <p:nvPicPr>
            <p:cNvPr id="150" name="Graphic 149" descr="Daily Calendar">
              <a:extLst>
                <a:ext uri="{FF2B5EF4-FFF2-40B4-BE49-F238E27FC236}">
                  <a16:creationId xmlns:a16="http://schemas.microsoft.com/office/drawing/2014/main" id="{D1983B86-1DE7-4D3D-8896-D3317ABF1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p:blipFill>
          <p:spPr>
            <a:xfrm>
              <a:off x="2032608" y="998222"/>
              <a:ext cx="246888" cy="246888"/>
            </a:xfrm>
            <a:prstGeom prst="rect">
              <a:avLst/>
            </a:prstGeom>
          </p:spPr>
        </p:pic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1D227FAF-3970-4B5C-96B5-1FFFEEE86964}"/>
              </a:ext>
            </a:extLst>
          </p:cNvPr>
          <p:cNvGrpSpPr/>
          <p:nvPr/>
        </p:nvGrpSpPr>
        <p:grpSpPr>
          <a:xfrm>
            <a:off x="2918083" y="5553899"/>
            <a:ext cx="676657" cy="576072"/>
            <a:chOff x="1565647" y="4510511"/>
            <a:chExt cx="676657" cy="576072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4D23463A-AC9F-4D8A-9EA5-1D90374C4897}"/>
                </a:ext>
              </a:extLst>
            </p:cNvPr>
            <p:cNvSpPr/>
            <p:nvPr/>
          </p:nvSpPr>
          <p:spPr>
            <a:xfrm>
              <a:off x="1565648" y="4510511"/>
              <a:ext cx="676656" cy="576072"/>
            </a:xfrm>
            <a:prstGeom prst="rect">
              <a:avLst/>
            </a:prstGeom>
            <a:solidFill>
              <a:schemeClr val="accent3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Century Gothic" panose="020B0502020202020204" pitchFamily="34" charset="0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CAA01DB-6F4F-452A-B2E7-0746FE121F65}"/>
                </a:ext>
              </a:extLst>
            </p:cNvPr>
            <p:cNvSpPr txBox="1"/>
            <p:nvPr/>
          </p:nvSpPr>
          <p:spPr>
            <a:xfrm>
              <a:off x="1565647" y="4510511"/>
              <a:ext cx="6582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>
                  <a:latin typeface="Century Gothic" panose="020B0502020202020204" pitchFamily="34" charset="0"/>
                </a:rPr>
                <a:t>Artifact Repository</a:t>
              </a:r>
            </a:p>
          </p:txBody>
        </p:sp>
        <p:pic>
          <p:nvPicPr>
            <p:cNvPr id="154" name="Graphic 153" descr="Open Folder">
              <a:extLst>
                <a:ext uri="{FF2B5EF4-FFF2-40B4-BE49-F238E27FC236}">
                  <a16:creationId xmlns:a16="http://schemas.microsoft.com/office/drawing/2014/main" id="{A3C48921-3631-4C68-9DF7-BC9FC84D8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>
              <a:off x="2005034" y="4839695"/>
              <a:ext cx="237270" cy="246888"/>
            </a:xfrm>
            <a:prstGeom prst="rect">
              <a:avLst/>
            </a:prstGeom>
          </p:spPr>
        </p:pic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0C7C99EA-D48F-4249-9CA3-46C470F5A467}"/>
              </a:ext>
            </a:extLst>
          </p:cNvPr>
          <p:cNvGrpSpPr/>
          <p:nvPr/>
        </p:nvGrpSpPr>
        <p:grpSpPr>
          <a:xfrm>
            <a:off x="5704742" y="5553899"/>
            <a:ext cx="676656" cy="576072"/>
            <a:chOff x="2511441" y="4497917"/>
            <a:chExt cx="676656" cy="576072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04E0FDDA-E47C-434C-B223-2B1854931478}"/>
                </a:ext>
              </a:extLst>
            </p:cNvPr>
            <p:cNvSpPr/>
            <p:nvPr/>
          </p:nvSpPr>
          <p:spPr>
            <a:xfrm>
              <a:off x="2511441" y="4497917"/>
              <a:ext cx="676656" cy="576072"/>
            </a:xfrm>
            <a:prstGeom prst="rect">
              <a:avLst/>
            </a:prstGeom>
            <a:solidFill>
              <a:schemeClr val="accent3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Century Gothic" panose="020B0502020202020204" pitchFamily="34" charset="0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7F499E50-2E23-4848-8CB3-B7AFCB6DF420}"/>
                </a:ext>
              </a:extLst>
            </p:cNvPr>
            <p:cNvSpPr txBox="1"/>
            <p:nvPr/>
          </p:nvSpPr>
          <p:spPr>
            <a:xfrm>
              <a:off x="2511441" y="4497917"/>
              <a:ext cx="61514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>
                  <a:latin typeface="Century Gothic" panose="020B0502020202020204" pitchFamily="34" charset="0"/>
                </a:rPr>
                <a:t>Deploy</a:t>
              </a:r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7FFCC7F5-E87F-42EF-9AA9-66E115B7565B}"/>
                </a:ext>
              </a:extLst>
            </p:cNvPr>
            <p:cNvGrpSpPr/>
            <p:nvPr/>
          </p:nvGrpSpPr>
          <p:grpSpPr>
            <a:xfrm>
              <a:off x="2830989" y="4735059"/>
              <a:ext cx="310031" cy="322600"/>
              <a:chOff x="5202659" y="1547028"/>
              <a:chExt cx="395196" cy="447537"/>
            </a:xfrm>
          </p:grpSpPr>
          <p:pic>
            <p:nvPicPr>
              <p:cNvPr id="159" name="Graphic 158" descr="Arrow: U-turn with tail">
                <a:extLst>
                  <a:ext uri="{FF2B5EF4-FFF2-40B4-BE49-F238E27FC236}">
                    <a16:creationId xmlns:a16="http://schemas.microsoft.com/office/drawing/2014/main" id="{51081C47-A590-4A9A-90E5-8C5CC73FD2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9"/>
                  </a:ext>
                </a:extLst>
              </a:blip>
              <a:stretch>
                <a:fillRect/>
              </a:stretch>
            </p:blipFill>
            <p:spPr>
              <a:xfrm flipH="1">
                <a:off x="5202659" y="1547028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160" name="Graphic 159" descr="Arrow: U-turn with tail">
                <a:extLst>
                  <a:ext uri="{FF2B5EF4-FFF2-40B4-BE49-F238E27FC236}">
                    <a16:creationId xmlns:a16="http://schemas.microsoft.com/office/drawing/2014/main" id="{F39618AC-D1EE-4117-A936-1854969BB7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9"/>
                  </a:ext>
                </a:extLst>
              </a:blip>
              <a:stretch>
                <a:fillRect/>
              </a:stretch>
            </p:blipFill>
            <p:spPr>
              <a:xfrm flipH="1" flipV="1">
                <a:off x="5323535" y="1720245"/>
                <a:ext cx="274320" cy="274320"/>
              </a:xfrm>
              <a:prstGeom prst="rect">
                <a:avLst/>
              </a:prstGeom>
            </p:spPr>
          </p:pic>
        </p:grp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AA4FC255-304B-4B64-9634-219CF9AF248C}"/>
              </a:ext>
            </a:extLst>
          </p:cNvPr>
          <p:cNvGrpSpPr/>
          <p:nvPr/>
        </p:nvGrpSpPr>
        <p:grpSpPr>
          <a:xfrm>
            <a:off x="4778652" y="5553899"/>
            <a:ext cx="676656" cy="576072"/>
            <a:chOff x="4379262" y="4510511"/>
            <a:chExt cx="676656" cy="576072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A71D657E-F482-4C0A-9512-3105284B8D6F}"/>
                </a:ext>
              </a:extLst>
            </p:cNvPr>
            <p:cNvSpPr/>
            <p:nvPr/>
          </p:nvSpPr>
          <p:spPr>
            <a:xfrm>
              <a:off x="4379262" y="4510511"/>
              <a:ext cx="676656" cy="576072"/>
            </a:xfrm>
            <a:prstGeom prst="rect">
              <a:avLst/>
            </a:prstGeom>
            <a:solidFill>
              <a:schemeClr val="accent3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Century Gothic" panose="020B0502020202020204" pitchFamily="34" charset="0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E65678E8-80B7-4301-AA7F-1EF865F4AFFB}"/>
                </a:ext>
              </a:extLst>
            </p:cNvPr>
            <p:cNvSpPr txBox="1"/>
            <p:nvPr/>
          </p:nvSpPr>
          <p:spPr>
            <a:xfrm>
              <a:off x="4379262" y="4510511"/>
              <a:ext cx="61514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>
                  <a:latin typeface="Century Gothic" panose="020B0502020202020204" pitchFamily="34" charset="0"/>
                </a:rPr>
                <a:t>Test</a:t>
              </a:r>
            </a:p>
          </p:txBody>
        </p:sp>
        <p:pic>
          <p:nvPicPr>
            <p:cNvPr id="164" name="Graphic 163" descr="Checkmark">
              <a:extLst>
                <a:ext uri="{FF2B5EF4-FFF2-40B4-BE49-F238E27FC236}">
                  <a16:creationId xmlns:a16="http://schemas.microsoft.com/office/drawing/2014/main" id="{26006F9D-CC9E-480A-AFD5-A064E1905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4756208" y="4839695"/>
              <a:ext cx="246888" cy="246888"/>
            </a:xfrm>
            <a:prstGeom prst="rect">
              <a:avLst/>
            </a:prstGeom>
          </p:spPr>
        </p:pic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05D79104-BB78-4DB8-BC92-7CF34F92F004}"/>
              </a:ext>
            </a:extLst>
          </p:cNvPr>
          <p:cNvGrpSpPr/>
          <p:nvPr/>
        </p:nvGrpSpPr>
        <p:grpSpPr>
          <a:xfrm>
            <a:off x="3853638" y="5553899"/>
            <a:ext cx="676656" cy="576072"/>
            <a:chOff x="3458399" y="4510511"/>
            <a:chExt cx="676656" cy="576072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31372654-46FD-41E4-969E-CB4AAF89C817}"/>
                </a:ext>
              </a:extLst>
            </p:cNvPr>
            <p:cNvSpPr/>
            <p:nvPr/>
          </p:nvSpPr>
          <p:spPr>
            <a:xfrm>
              <a:off x="3458399" y="4510511"/>
              <a:ext cx="676656" cy="576072"/>
            </a:xfrm>
            <a:prstGeom prst="rect">
              <a:avLst/>
            </a:prstGeom>
            <a:solidFill>
              <a:schemeClr val="accent3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Century Gothic" panose="020B0502020202020204" pitchFamily="34" charset="0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A0012ACD-C953-4871-9BFC-33255AA26DEB}"/>
                </a:ext>
              </a:extLst>
            </p:cNvPr>
            <p:cNvSpPr txBox="1"/>
            <p:nvPr/>
          </p:nvSpPr>
          <p:spPr>
            <a:xfrm>
              <a:off x="3458399" y="4510511"/>
              <a:ext cx="61514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>
                  <a:latin typeface="Century Gothic" panose="020B0502020202020204" pitchFamily="34" charset="0"/>
                </a:rPr>
                <a:t>Build</a:t>
              </a:r>
            </a:p>
          </p:txBody>
        </p:sp>
        <p:pic>
          <p:nvPicPr>
            <p:cNvPr id="168" name="Graphic 167" descr="Mining Tools">
              <a:extLst>
                <a:ext uri="{FF2B5EF4-FFF2-40B4-BE49-F238E27FC236}">
                  <a16:creationId xmlns:a16="http://schemas.microsoft.com/office/drawing/2014/main" id="{D6A46133-168B-4173-827B-DB05DE5FA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3860171" y="4839695"/>
              <a:ext cx="246888" cy="246888"/>
            </a:xfrm>
            <a:prstGeom prst="rect">
              <a:avLst/>
            </a:prstGeom>
          </p:spPr>
        </p:pic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2397DBB-2F1D-4981-9DF9-D7EC8A9A3638}"/>
              </a:ext>
            </a:extLst>
          </p:cNvPr>
          <p:cNvGrpSpPr/>
          <p:nvPr/>
        </p:nvGrpSpPr>
        <p:grpSpPr>
          <a:xfrm>
            <a:off x="6630242" y="5553899"/>
            <a:ext cx="680042" cy="576072"/>
            <a:chOff x="6239544" y="4510511"/>
            <a:chExt cx="680042" cy="576072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FDE1066C-9400-4357-BE04-765B5E3C3FB0}"/>
                </a:ext>
              </a:extLst>
            </p:cNvPr>
            <p:cNvSpPr/>
            <p:nvPr/>
          </p:nvSpPr>
          <p:spPr>
            <a:xfrm>
              <a:off x="6242930" y="4510511"/>
              <a:ext cx="676656" cy="576072"/>
            </a:xfrm>
            <a:prstGeom prst="rect">
              <a:avLst/>
            </a:prstGeom>
            <a:solidFill>
              <a:schemeClr val="accent3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Century Gothic" panose="020B0502020202020204" pitchFamily="34" charset="0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EFC0FB5E-828B-4ED2-A1B4-C9F2EE8A9AAC}"/>
                </a:ext>
              </a:extLst>
            </p:cNvPr>
            <p:cNvSpPr txBox="1"/>
            <p:nvPr/>
          </p:nvSpPr>
          <p:spPr>
            <a:xfrm>
              <a:off x="6239544" y="4510511"/>
              <a:ext cx="61514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>
                  <a:latin typeface="Century Gothic" panose="020B0502020202020204" pitchFamily="34" charset="0"/>
                </a:rPr>
                <a:t>Comply</a:t>
              </a:r>
            </a:p>
          </p:txBody>
        </p:sp>
        <p:pic>
          <p:nvPicPr>
            <p:cNvPr id="172" name="Graphic 171" descr="Refresh">
              <a:extLst>
                <a:ext uri="{FF2B5EF4-FFF2-40B4-BE49-F238E27FC236}">
                  <a16:creationId xmlns:a16="http://schemas.microsoft.com/office/drawing/2014/main" id="{B583E092-1F1D-41C0-9BBF-5696BBC93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6669312" y="4839695"/>
              <a:ext cx="246888" cy="246888"/>
            </a:xfrm>
            <a:prstGeom prst="rect">
              <a:avLst/>
            </a:prstGeom>
          </p:spPr>
        </p:pic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7F7C5FF9-1431-4C10-A567-E13C3A659C0A}"/>
              </a:ext>
            </a:extLst>
          </p:cNvPr>
          <p:cNvGrpSpPr/>
          <p:nvPr/>
        </p:nvGrpSpPr>
        <p:grpSpPr>
          <a:xfrm>
            <a:off x="7559126" y="5553899"/>
            <a:ext cx="680042" cy="576072"/>
            <a:chOff x="7168428" y="4510511"/>
            <a:chExt cx="680042" cy="576072"/>
          </a:xfrm>
        </p:grpSpPr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4AC0EB29-9777-40E2-99C4-963EFE00831C}"/>
                </a:ext>
              </a:extLst>
            </p:cNvPr>
            <p:cNvSpPr/>
            <p:nvPr/>
          </p:nvSpPr>
          <p:spPr>
            <a:xfrm>
              <a:off x="7171814" y="4510511"/>
              <a:ext cx="676656" cy="576072"/>
            </a:xfrm>
            <a:prstGeom prst="rect">
              <a:avLst/>
            </a:prstGeom>
            <a:solidFill>
              <a:schemeClr val="accent3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Century Gothic" panose="020B0502020202020204" pitchFamily="34" charset="0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CCDC72E5-4D8F-4403-B1F0-9BD231987037}"/>
                </a:ext>
              </a:extLst>
            </p:cNvPr>
            <p:cNvSpPr txBox="1"/>
            <p:nvPr/>
          </p:nvSpPr>
          <p:spPr>
            <a:xfrm>
              <a:off x="7168428" y="4510511"/>
              <a:ext cx="6151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>
                  <a:latin typeface="Century Gothic" panose="020B0502020202020204" pitchFamily="34" charset="0"/>
                </a:rPr>
                <a:t>Financial </a:t>
              </a:r>
              <a:r>
                <a:rPr lang="en-US" sz="700" err="1">
                  <a:latin typeface="Century Gothic" panose="020B0502020202020204" pitchFamily="34" charset="0"/>
                </a:rPr>
                <a:t>Mgmt</a:t>
              </a:r>
              <a:endParaRPr lang="en-US" sz="700">
                <a:latin typeface="Century Gothic" panose="020B0502020202020204" pitchFamily="34" charset="0"/>
              </a:endParaRPr>
            </a:p>
          </p:txBody>
        </p:sp>
        <p:pic>
          <p:nvPicPr>
            <p:cNvPr id="176" name="Graphic 175" descr="Coins">
              <a:extLst>
                <a:ext uri="{FF2B5EF4-FFF2-40B4-BE49-F238E27FC236}">
                  <a16:creationId xmlns:a16="http://schemas.microsoft.com/office/drawing/2014/main" id="{6FE92AE8-4E06-4B34-97E8-CD36F6EC3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7601582" y="4839695"/>
              <a:ext cx="246888" cy="2468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2950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D6B8F8E-07F9-42D0-BFED-FE2057ACB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3" y="-808"/>
            <a:ext cx="11655840" cy="89966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Pattern 2 EKS: Active/Active (read local, write local)</a:t>
            </a:r>
          </a:p>
        </p:txBody>
      </p:sp>
      <p:cxnSp>
        <p:nvCxnSpPr>
          <p:cNvPr id="5" name="Straight Arrow Connector 28">
            <a:extLst>
              <a:ext uri="{FF2B5EF4-FFF2-40B4-BE49-F238E27FC236}">
                <a16:creationId xmlns:a16="http://schemas.microsoft.com/office/drawing/2014/main" id="{56E28394-2025-4FDA-B393-5022BA4C340F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584229" y="1471756"/>
            <a:ext cx="2927190" cy="386654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/>
            </a:solidFill>
            <a:prstDash val="sysDash"/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6A24CCC7-3C9C-4647-80F5-BAB6556C4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27407" y="1477409"/>
            <a:ext cx="762000" cy="762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387AFD9-6522-48E6-AFFD-7444A28947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92678" y="1090755"/>
            <a:ext cx="762000" cy="76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114867-CA30-44BE-83FD-2634A23CEA41}"/>
              </a:ext>
            </a:extLst>
          </p:cNvPr>
          <p:cNvSpPr txBox="1"/>
          <p:nvPr/>
        </p:nvSpPr>
        <p:spPr>
          <a:xfrm>
            <a:off x="111264" y="1373128"/>
            <a:ext cx="188017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Users in </a:t>
            </a:r>
          </a:p>
          <a:p>
            <a:pPr algn="ctr"/>
            <a:r>
              <a:rPr lang="en-US" sz="2000" b="1" dirty="0"/>
              <a:t>New York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FE4E18-62D1-448E-9D24-9BCD4AA17487}"/>
              </a:ext>
            </a:extLst>
          </p:cNvPr>
          <p:cNvGrpSpPr/>
          <p:nvPr/>
        </p:nvGrpSpPr>
        <p:grpSpPr>
          <a:xfrm>
            <a:off x="9511420" y="1090755"/>
            <a:ext cx="2438830" cy="1080488"/>
            <a:chOff x="4151874" y="1310430"/>
            <a:chExt cx="2926596" cy="129658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49ED57-5D32-4EAC-B57F-1F1859E68FBE}"/>
                </a:ext>
              </a:extLst>
            </p:cNvPr>
            <p:cNvSpPr txBox="1"/>
            <p:nvPr/>
          </p:nvSpPr>
          <p:spPr>
            <a:xfrm>
              <a:off x="4621375" y="1757550"/>
              <a:ext cx="2457095" cy="84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Users in </a:t>
              </a:r>
            </a:p>
            <a:p>
              <a:pPr algn="ctr"/>
              <a:r>
                <a:rPr lang="en-US" sz="2000" b="1" dirty="0"/>
                <a:t>San Francisco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65E4B1F9-9ED4-420F-AF53-8805B2D78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151874" y="1310430"/>
              <a:ext cx="914400" cy="914400"/>
            </a:xfrm>
            <a:prstGeom prst="rect">
              <a:avLst/>
            </a:prstGeom>
          </p:spPr>
        </p:pic>
      </p:grpSp>
      <p:cxnSp>
        <p:nvCxnSpPr>
          <p:cNvPr id="13" name="Straight Arrow Connector 28">
            <a:extLst>
              <a:ext uri="{FF2B5EF4-FFF2-40B4-BE49-F238E27FC236}">
                <a16:creationId xmlns:a16="http://schemas.microsoft.com/office/drawing/2014/main" id="{DE5182DB-1CEF-4348-A891-067A5684291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44538" y="720612"/>
            <a:ext cx="606276" cy="3242643"/>
          </a:xfrm>
          <a:prstGeom prst="bentConnector2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prstDash val="sysDash"/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28">
            <a:extLst>
              <a:ext uri="{FF2B5EF4-FFF2-40B4-BE49-F238E27FC236}">
                <a16:creationId xmlns:a16="http://schemas.microsoft.com/office/drawing/2014/main" id="{39746CB5-B05A-49FD-B0DA-520794876E2A}"/>
              </a:ext>
            </a:extLst>
          </p:cNvPr>
          <p:cNvCxnSpPr>
            <a:cxnSpLocks/>
            <a:endCxn id="8" idx="3"/>
          </p:cNvCxnSpPr>
          <p:nvPr/>
        </p:nvCxnSpPr>
        <p:spPr>
          <a:xfrm rot="10800000">
            <a:off x="2354678" y="1471756"/>
            <a:ext cx="3236286" cy="380384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prstDash val="sysDash"/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CC2DD88-C107-4E07-93E8-BEC56FFF1936}"/>
              </a:ext>
            </a:extLst>
          </p:cNvPr>
          <p:cNvSpPr txBox="1"/>
          <p:nvPr/>
        </p:nvSpPr>
        <p:spPr>
          <a:xfrm>
            <a:off x="3014562" y="2061274"/>
            <a:ext cx="158289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/>
              <a:t>Read &amp; Write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08467C-05AD-44DD-AE77-EF779EA4F3F9}"/>
              </a:ext>
            </a:extLst>
          </p:cNvPr>
          <p:cNvSpPr txBox="1"/>
          <p:nvPr/>
        </p:nvSpPr>
        <p:spPr>
          <a:xfrm>
            <a:off x="7294291" y="2061274"/>
            <a:ext cx="158289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/>
              <a:t>Read &amp; Write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3D9B857-8472-487B-83AE-CE05F199BE6B}"/>
              </a:ext>
            </a:extLst>
          </p:cNvPr>
          <p:cNvCxnSpPr>
            <a:cxnSpLocks/>
          </p:cNvCxnSpPr>
          <p:nvPr/>
        </p:nvCxnSpPr>
        <p:spPr>
          <a:xfrm>
            <a:off x="5318867" y="5744569"/>
            <a:ext cx="1491033" cy="0"/>
          </a:xfrm>
          <a:prstGeom prst="straightConnector1">
            <a:avLst/>
          </a:prstGeom>
          <a:ln w="63500">
            <a:solidFill>
              <a:schemeClr val="accent1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3B518C4-276E-4B48-B232-292A4EAE3BC4}"/>
              </a:ext>
            </a:extLst>
          </p:cNvPr>
          <p:cNvSpPr txBox="1"/>
          <p:nvPr/>
        </p:nvSpPr>
        <p:spPr>
          <a:xfrm>
            <a:off x="3910883" y="992652"/>
            <a:ext cx="4395047" cy="451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33" b="1"/>
              <a:t>Multi-master, multi-region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11CF7A-7DAF-49EB-B77E-59B6F37CD0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35882" y="3096864"/>
            <a:ext cx="524301" cy="6706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8576ABD-3EF9-4C88-8D1E-A4214366BF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6490" y="3080576"/>
            <a:ext cx="487722" cy="69595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42DB640-8D99-47BB-865D-4E4CED954E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8284" y="3579446"/>
            <a:ext cx="2876164" cy="214087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5CDCA84-EAF1-4AEF-8A88-B9B23AF70C11}"/>
              </a:ext>
            </a:extLst>
          </p:cNvPr>
          <p:cNvGrpSpPr/>
          <p:nvPr/>
        </p:nvGrpSpPr>
        <p:grpSpPr>
          <a:xfrm>
            <a:off x="1125349" y="4864584"/>
            <a:ext cx="755537" cy="755537"/>
            <a:chOff x="2010742" y="4399981"/>
            <a:chExt cx="906644" cy="906644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A0FC8DCC-CAB2-4660-AC6D-2A6614F9B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010742" y="4399981"/>
              <a:ext cx="906644" cy="906644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9629FAC-27CA-4BD8-9699-AD020478268F}"/>
                </a:ext>
              </a:extLst>
            </p:cNvPr>
            <p:cNvSpPr txBox="1"/>
            <p:nvPr/>
          </p:nvSpPr>
          <p:spPr>
            <a:xfrm>
              <a:off x="2154416" y="4614091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App1 </a:t>
              </a:r>
            </a:p>
          </p:txBody>
        </p: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B054A1E1-CD81-4520-9D66-8042647508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68195" y="4833868"/>
            <a:ext cx="755537" cy="75553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F981E6C-B062-4B5B-96DC-EC90A6E259F0}"/>
              </a:ext>
            </a:extLst>
          </p:cNvPr>
          <p:cNvSpPr txBox="1"/>
          <p:nvPr/>
        </p:nvSpPr>
        <p:spPr>
          <a:xfrm>
            <a:off x="1660295" y="5046819"/>
            <a:ext cx="1294034" cy="4515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67"/>
              <a:t>App2</a:t>
            </a:r>
          </a:p>
          <a:p>
            <a:pPr algn="ctr"/>
            <a:endParaRPr lang="en-US" sz="1167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F62FA06E-B05E-4621-8EE7-6A4388A44D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46232" y="4830839"/>
            <a:ext cx="755537" cy="75553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34D5227-BD2A-40A1-8FF7-4806CD8C7BAA}"/>
              </a:ext>
            </a:extLst>
          </p:cNvPr>
          <p:cNvSpPr txBox="1"/>
          <p:nvPr/>
        </p:nvSpPr>
        <p:spPr>
          <a:xfrm>
            <a:off x="2916759" y="4979986"/>
            <a:ext cx="614481" cy="2719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67"/>
              <a:t>App3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4328F6B-B82B-4BFB-96EE-3B4B8B8227E9}"/>
              </a:ext>
            </a:extLst>
          </p:cNvPr>
          <p:cNvGrpSpPr/>
          <p:nvPr/>
        </p:nvGrpSpPr>
        <p:grpSpPr>
          <a:xfrm>
            <a:off x="4024862" y="3008989"/>
            <a:ext cx="1481645" cy="1123402"/>
            <a:chOff x="11853103" y="3511249"/>
            <a:chExt cx="1917064" cy="167489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7BA377D-C0A9-46CF-BAD4-5310803FA6FB}"/>
                </a:ext>
              </a:extLst>
            </p:cNvPr>
            <p:cNvSpPr/>
            <p:nvPr/>
          </p:nvSpPr>
          <p:spPr>
            <a:xfrm>
              <a:off x="11853103" y="3511249"/>
              <a:ext cx="1836479" cy="1674898"/>
            </a:xfrm>
            <a:prstGeom prst="rect">
              <a:avLst/>
            </a:prstGeom>
            <a:noFill/>
            <a:ln w="12700">
              <a:solidFill>
                <a:srgbClr val="B6BAB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76200" rIns="76200" bIns="381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B4C9320-D510-4A81-A905-2CD0FD3F7FDD}"/>
                </a:ext>
              </a:extLst>
            </p:cNvPr>
            <p:cNvSpPr txBox="1"/>
            <p:nvPr/>
          </p:nvSpPr>
          <p:spPr>
            <a:xfrm>
              <a:off x="11870695" y="4421737"/>
              <a:ext cx="1899472" cy="757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Snapshots</a:t>
              </a:r>
            </a:p>
            <a:p>
              <a:pPr algn="ctr"/>
              <a:r>
                <a:rPr lang="en-US" sz="1167"/>
                <a:t>Storage class, Database</a:t>
              </a:r>
            </a:p>
          </p:txBody>
        </p:sp>
      </p:grpSp>
      <p:pic>
        <p:nvPicPr>
          <p:cNvPr id="32" name="Graphic 31">
            <a:extLst>
              <a:ext uri="{FF2B5EF4-FFF2-40B4-BE49-F238E27FC236}">
                <a16:creationId xmlns:a16="http://schemas.microsoft.com/office/drawing/2014/main" id="{F371E2D5-286C-452F-8D67-23FDD142634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09352" y="3082453"/>
            <a:ext cx="539093" cy="53909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FC8552C-2476-45EC-AD04-121E55E78357}"/>
              </a:ext>
            </a:extLst>
          </p:cNvPr>
          <p:cNvSpPr txBox="1"/>
          <p:nvPr/>
        </p:nvSpPr>
        <p:spPr>
          <a:xfrm>
            <a:off x="1294103" y="3727876"/>
            <a:ext cx="6020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AZ1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D20777D-EBBF-40FE-BF4F-A544A94E9E49}"/>
              </a:ext>
            </a:extLst>
          </p:cNvPr>
          <p:cNvSpPr txBox="1"/>
          <p:nvPr/>
        </p:nvSpPr>
        <p:spPr>
          <a:xfrm>
            <a:off x="2132940" y="3712809"/>
            <a:ext cx="5845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AZ2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25055BB-9CB1-4E31-BB9E-894798E0E358}"/>
              </a:ext>
            </a:extLst>
          </p:cNvPr>
          <p:cNvSpPr txBox="1"/>
          <p:nvPr/>
        </p:nvSpPr>
        <p:spPr>
          <a:xfrm>
            <a:off x="2945094" y="3720853"/>
            <a:ext cx="5376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AZ3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C5591C6-877A-4D6D-BA13-236B98C09F8D}"/>
              </a:ext>
            </a:extLst>
          </p:cNvPr>
          <p:cNvGrpSpPr/>
          <p:nvPr/>
        </p:nvGrpSpPr>
        <p:grpSpPr>
          <a:xfrm>
            <a:off x="1976968" y="4017332"/>
            <a:ext cx="768825" cy="768825"/>
            <a:chOff x="2248123" y="2588660"/>
            <a:chExt cx="922590" cy="922590"/>
          </a:xfrm>
        </p:grpSpPr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9FB67205-C6E3-4C86-A1D1-9DE8785BF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48123" y="2588660"/>
              <a:ext cx="922590" cy="92259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00E7575-77A2-4F37-BC16-D9A710BF32B5}"/>
                </a:ext>
              </a:extLst>
            </p:cNvPr>
            <p:cNvSpPr txBox="1"/>
            <p:nvPr/>
          </p:nvSpPr>
          <p:spPr>
            <a:xfrm>
              <a:off x="2340729" y="2799600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Web 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DC4C358-46E1-4A95-A025-45749ED78BA3}"/>
              </a:ext>
            </a:extLst>
          </p:cNvPr>
          <p:cNvGrpSpPr/>
          <p:nvPr/>
        </p:nvGrpSpPr>
        <p:grpSpPr>
          <a:xfrm>
            <a:off x="2821355" y="3991123"/>
            <a:ext cx="768825" cy="768825"/>
            <a:chOff x="2786807" y="2511441"/>
            <a:chExt cx="922590" cy="922590"/>
          </a:xfrm>
        </p:grpSpPr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D74C8FEE-B18F-4378-87ED-552E5AD40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786807" y="2511441"/>
              <a:ext cx="922590" cy="92259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5D6BC06-DC0B-4320-89CD-2D3D31DB008B}"/>
                </a:ext>
              </a:extLst>
            </p:cNvPr>
            <p:cNvSpPr txBox="1"/>
            <p:nvPr/>
          </p:nvSpPr>
          <p:spPr>
            <a:xfrm>
              <a:off x="2956852" y="2756195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Web 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0A69677-2DCA-482A-9F19-47DC07CC04CC}"/>
              </a:ext>
            </a:extLst>
          </p:cNvPr>
          <p:cNvGrpSpPr/>
          <p:nvPr/>
        </p:nvGrpSpPr>
        <p:grpSpPr>
          <a:xfrm>
            <a:off x="1113515" y="4019365"/>
            <a:ext cx="768825" cy="768825"/>
            <a:chOff x="2248123" y="2588660"/>
            <a:chExt cx="922590" cy="922590"/>
          </a:xfrm>
        </p:grpSpPr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C018A433-18E8-4AE4-AE57-03FC46AEE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48123" y="2588660"/>
              <a:ext cx="922590" cy="92259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EC8910B-D5FE-48A5-852E-99958CD742AD}"/>
                </a:ext>
              </a:extLst>
            </p:cNvPr>
            <p:cNvSpPr txBox="1"/>
            <p:nvPr/>
          </p:nvSpPr>
          <p:spPr>
            <a:xfrm>
              <a:off x="2340729" y="2799600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Web 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156ABAD8-7204-4819-A158-A9A6E58DD5B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838" y="2956508"/>
            <a:ext cx="532699" cy="59416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32775AB-1EBE-489B-969C-DAADA881019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0894" y="3218909"/>
            <a:ext cx="499793" cy="46836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F3AFCDB-1491-4358-9E5A-283B3351F40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87135" y="3533312"/>
            <a:ext cx="768163" cy="109737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D23F1B1-AE24-4FAA-BCDB-EBCD07B478E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96756" y="2645071"/>
            <a:ext cx="459195" cy="472569"/>
          </a:xfrm>
          <a:prstGeom prst="rect">
            <a:avLst/>
          </a:prstGeom>
        </p:spPr>
      </p:pic>
      <p:cxnSp>
        <p:nvCxnSpPr>
          <p:cNvPr id="49" name="Elbow Connector 55">
            <a:extLst>
              <a:ext uri="{FF2B5EF4-FFF2-40B4-BE49-F238E27FC236}">
                <a16:creationId xmlns:a16="http://schemas.microsoft.com/office/drawing/2014/main" id="{8BF5129E-888D-4E73-841E-1A9DDFE5B911}"/>
              </a:ext>
            </a:extLst>
          </p:cNvPr>
          <p:cNvCxnSpPr>
            <a:cxnSpLocks/>
          </p:cNvCxnSpPr>
          <p:nvPr/>
        </p:nvCxnSpPr>
        <p:spPr>
          <a:xfrm rot="5400000">
            <a:off x="2216629" y="5639500"/>
            <a:ext cx="523169" cy="341803"/>
          </a:xfrm>
          <a:prstGeom prst="bentConnector3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2F26CDB8-120A-49EF-90FA-239B110ECA6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flipV="1">
            <a:off x="2967093" y="5500791"/>
            <a:ext cx="1094115" cy="456385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1A5495B9-E55A-47B4-94DF-12ACD061F993}"/>
              </a:ext>
            </a:extLst>
          </p:cNvPr>
          <p:cNvSpPr/>
          <p:nvPr/>
        </p:nvSpPr>
        <p:spPr>
          <a:xfrm>
            <a:off x="30563" y="2542947"/>
            <a:ext cx="5900065" cy="3678716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dash"/>
          </a:ln>
          <a:effectLst>
            <a:glow rad="190500">
              <a:schemeClr val="accent5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1000" tIns="76200" rIns="76200" bIns="38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500">
                <a:solidFill>
                  <a:schemeClr val="tx1"/>
                </a:solidFill>
              </a:rPr>
              <a:t>                                                                      US-EAST-1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C5CAC7A-DFCB-4B70-AB93-4B2F683D9ED1}"/>
              </a:ext>
            </a:extLst>
          </p:cNvPr>
          <p:cNvGrpSpPr/>
          <p:nvPr/>
        </p:nvGrpSpPr>
        <p:grpSpPr>
          <a:xfrm>
            <a:off x="3876143" y="5333470"/>
            <a:ext cx="1478362" cy="767292"/>
            <a:chOff x="132452" y="5203754"/>
            <a:chExt cx="1652074" cy="931451"/>
          </a:xfrm>
        </p:grpSpPr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6BBBE3D0-24B8-465D-83D8-6C0816576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32452" y="5203754"/>
              <a:ext cx="1652074" cy="931451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AD70657-60F3-44AB-B01F-7BB71B4E2CED}"/>
                </a:ext>
              </a:extLst>
            </p:cNvPr>
            <p:cNvSpPr txBox="1"/>
            <p:nvPr/>
          </p:nvSpPr>
          <p:spPr>
            <a:xfrm>
              <a:off x="304682" y="5386381"/>
              <a:ext cx="1000837" cy="5481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67"/>
                <a:t>Database </a:t>
              </a:r>
              <a:r>
                <a:rPr lang="en-US" sz="1167" b="1"/>
                <a:t>Master</a:t>
              </a: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DA31E9DD-73C1-4AEC-9889-5CDB6D15D151}"/>
              </a:ext>
            </a:extLst>
          </p:cNvPr>
          <p:cNvSpPr/>
          <p:nvPr/>
        </p:nvSpPr>
        <p:spPr>
          <a:xfrm>
            <a:off x="6230195" y="2561235"/>
            <a:ext cx="5900065" cy="3678716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dash"/>
          </a:ln>
          <a:effectLst>
            <a:glow rad="190500">
              <a:schemeClr val="accent5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1000" tIns="76200" rIns="76200" bIns="38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500">
                <a:solidFill>
                  <a:schemeClr val="tx1"/>
                </a:solidFill>
              </a:rPr>
              <a:t>                                                                               US-WEST-2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35A0F238-5744-4F02-A6AE-D0ED0138EC0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125777" y="3715177"/>
            <a:ext cx="698876" cy="103440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68602CD-B2AF-4792-B784-4AC2D00E7F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1955" y="2976929"/>
            <a:ext cx="453097" cy="63069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4CC1943-753E-42DC-AB3F-3680CCE39D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20164" y="2945947"/>
            <a:ext cx="487722" cy="67061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27B4DE5-88F3-402C-9C59-53AFD3CD44C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298784" y="3456297"/>
            <a:ext cx="2850820" cy="2302714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CB614543-CC4F-4A4C-BCF1-6A42408C3B48}"/>
              </a:ext>
            </a:extLst>
          </p:cNvPr>
          <p:cNvGrpSpPr/>
          <p:nvPr/>
        </p:nvGrpSpPr>
        <p:grpSpPr>
          <a:xfrm>
            <a:off x="8444189" y="4694533"/>
            <a:ext cx="755537" cy="755537"/>
            <a:chOff x="3884335" y="4458703"/>
            <a:chExt cx="906644" cy="906644"/>
          </a:xfrm>
        </p:grpSpPr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1487CB7C-E41B-47AF-BC03-F1BDDA180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884335" y="4458703"/>
              <a:ext cx="906644" cy="906644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08499E6-BBA6-47C0-9027-04E48A092EA2}"/>
                </a:ext>
              </a:extLst>
            </p:cNvPr>
            <p:cNvSpPr txBox="1"/>
            <p:nvPr/>
          </p:nvSpPr>
          <p:spPr>
            <a:xfrm>
              <a:off x="3954025" y="4669825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App1 </a:t>
              </a:r>
            </a:p>
          </p:txBody>
        </p:sp>
      </p:grpSp>
      <p:pic>
        <p:nvPicPr>
          <p:cNvPr id="63" name="Graphic 62">
            <a:extLst>
              <a:ext uri="{FF2B5EF4-FFF2-40B4-BE49-F238E27FC236}">
                <a16:creationId xmlns:a16="http://schemas.microsoft.com/office/drawing/2014/main" id="{47AA7B3E-6D2E-4A11-AC0F-CA5C40175E8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856231" y="3041726"/>
            <a:ext cx="537616" cy="537616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E9B1A2BB-927D-4509-BA1E-1794B7D8895E}"/>
              </a:ext>
            </a:extLst>
          </p:cNvPr>
          <p:cNvGrpSpPr/>
          <p:nvPr/>
        </p:nvGrpSpPr>
        <p:grpSpPr>
          <a:xfrm>
            <a:off x="8484314" y="3829641"/>
            <a:ext cx="768825" cy="768825"/>
            <a:chOff x="2248123" y="2588660"/>
            <a:chExt cx="922590" cy="922590"/>
          </a:xfrm>
        </p:grpSpPr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C5AC2C5A-EB72-40CA-BA5F-B4C61E668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48123" y="2588660"/>
              <a:ext cx="922590" cy="92259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3F72E60-B40E-4E49-ACDE-D240605DD171}"/>
                </a:ext>
              </a:extLst>
            </p:cNvPr>
            <p:cNvSpPr txBox="1"/>
            <p:nvPr/>
          </p:nvSpPr>
          <p:spPr>
            <a:xfrm>
              <a:off x="2340729" y="2799600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Web 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C9293333-2543-408B-87F1-DE630D568111}"/>
              </a:ext>
            </a:extLst>
          </p:cNvPr>
          <p:cNvSpPr txBox="1"/>
          <p:nvPr/>
        </p:nvSpPr>
        <p:spPr>
          <a:xfrm>
            <a:off x="8623159" y="3542870"/>
            <a:ext cx="418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AZ1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CB193FA-FAD9-46DC-ACE6-2604D71CDCA8}"/>
              </a:ext>
            </a:extLst>
          </p:cNvPr>
          <p:cNvSpPr txBox="1"/>
          <p:nvPr/>
        </p:nvSpPr>
        <p:spPr>
          <a:xfrm>
            <a:off x="9473792" y="3464168"/>
            <a:ext cx="418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AZ2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FF29741-E51F-4F48-BCD2-4694B2CFC854}"/>
              </a:ext>
            </a:extLst>
          </p:cNvPr>
          <p:cNvSpPr txBox="1"/>
          <p:nvPr/>
        </p:nvSpPr>
        <p:spPr>
          <a:xfrm>
            <a:off x="10337787" y="3476893"/>
            <a:ext cx="4494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AZ3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80FE3E5E-FC60-4047-A021-6F54DBD840C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9495" y="3294450"/>
            <a:ext cx="523546" cy="58775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FD05708-8639-4D9F-9E59-E7C78EFE1C4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574" y="3073874"/>
            <a:ext cx="523546" cy="509003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47754487-E810-425E-84F8-7EAD5F66465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666" y="2558078"/>
            <a:ext cx="409896" cy="437068"/>
          </a:xfrm>
          <a:prstGeom prst="rect">
            <a:avLst/>
          </a:prstGeom>
        </p:spPr>
      </p:pic>
      <p:cxnSp>
        <p:nvCxnSpPr>
          <p:cNvPr id="73" name="Elbow Connector 125">
            <a:extLst>
              <a:ext uri="{FF2B5EF4-FFF2-40B4-BE49-F238E27FC236}">
                <a16:creationId xmlns:a16="http://schemas.microsoft.com/office/drawing/2014/main" id="{ACFB5EC0-20C1-47F4-B8B3-F64C8CC55A0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755515" y="5463390"/>
            <a:ext cx="523168" cy="313531"/>
          </a:xfrm>
          <a:prstGeom prst="bentConnector3">
            <a:avLst>
              <a:gd name="adj1" fmla="val -15251"/>
            </a:avLst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B9F3FFF-5869-467A-A72E-9792F4D4A3EE}"/>
              </a:ext>
            </a:extLst>
          </p:cNvPr>
          <p:cNvGrpSpPr/>
          <p:nvPr/>
        </p:nvGrpSpPr>
        <p:grpSpPr>
          <a:xfrm>
            <a:off x="6809115" y="5338413"/>
            <a:ext cx="1469166" cy="767292"/>
            <a:chOff x="6133465" y="3872713"/>
            <a:chExt cx="1652075" cy="931451"/>
          </a:xfrm>
        </p:grpSpPr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id="{9AFA65D3-C347-49F3-AE7B-A07662AFD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6133465" y="3872713"/>
              <a:ext cx="1652075" cy="931451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F817973-1C9E-4B32-A335-12AA0AA352C0}"/>
                </a:ext>
              </a:extLst>
            </p:cNvPr>
            <p:cNvSpPr txBox="1"/>
            <p:nvPr/>
          </p:nvSpPr>
          <p:spPr>
            <a:xfrm>
              <a:off x="6297268" y="4089908"/>
              <a:ext cx="1000837" cy="5481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67"/>
                <a:t>Database Master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3EA1DD7-64EB-43C4-84A2-8BAD06E51901}"/>
              </a:ext>
            </a:extLst>
          </p:cNvPr>
          <p:cNvGrpSpPr/>
          <p:nvPr/>
        </p:nvGrpSpPr>
        <p:grpSpPr>
          <a:xfrm>
            <a:off x="9334676" y="3816695"/>
            <a:ext cx="768825" cy="768825"/>
            <a:chOff x="2248123" y="2588660"/>
            <a:chExt cx="922590" cy="922590"/>
          </a:xfrm>
        </p:grpSpPr>
        <p:pic>
          <p:nvPicPr>
            <p:cNvPr id="78" name="Graphic 77">
              <a:extLst>
                <a:ext uri="{FF2B5EF4-FFF2-40B4-BE49-F238E27FC236}">
                  <a16:creationId xmlns:a16="http://schemas.microsoft.com/office/drawing/2014/main" id="{31D058E8-A002-4F52-AA26-263D88C1D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48123" y="2588660"/>
              <a:ext cx="922590" cy="922590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E0081D-1023-41FA-BAF7-ECDDC5A402DC}"/>
                </a:ext>
              </a:extLst>
            </p:cNvPr>
            <p:cNvSpPr txBox="1"/>
            <p:nvPr/>
          </p:nvSpPr>
          <p:spPr>
            <a:xfrm>
              <a:off x="2340729" y="2799600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Web 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2E64669-A9AF-457C-824B-5D2F359CD0B7}"/>
              </a:ext>
            </a:extLst>
          </p:cNvPr>
          <p:cNvGrpSpPr/>
          <p:nvPr/>
        </p:nvGrpSpPr>
        <p:grpSpPr>
          <a:xfrm>
            <a:off x="10157636" y="3810599"/>
            <a:ext cx="768825" cy="768825"/>
            <a:chOff x="2248123" y="2588660"/>
            <a:chExt cx="922590" cy="922590"/>
          </a:xfrm>
        </p:grpSpPr>
        <p:pic>
          <p:nvPicPr>
            <p:cNvPr id="81" name="Graphic 80">
              <a:extLst>
                <a:ext uri="{FF2B5EF4-FFF2-40B4-BE49-F238E27FC236}">
                  <a16:creationId xmlns:a16="http://schemas.microsoft.com/office/drawing/2014/main" id="{A85C3E1B-3C96-42E5-A8D8-5EE692E44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48123" y="2588660"/>
              <a:ext cx="922590" cy="92259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EFC75E1-77A8-4497-9612-71D6C69FAD1A}"/>
                </a:ext>
              </a:extLst>
            </p:cNvPr>
            <p:cNvSpPr txBox="1"/>
            <p:nvPr/>
          </p:nvSpPr>
          <p:spPr>
            <a:xfrm>
              <a:off x="2340729" y="2799600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Web 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295389E-73D0-4676-A449-55DA0466CB77}"/>
              </a:ext>
            </a:extLst>
          </p:cNvPr>
          <p:cNvGrpSpPr/>
          <p:nvPr/>
        </p:nvGrpSpPr>
        <p:grpSpPr>
          <a:xfrm>
            <a:off x="9303725" y="4688437"/>
            <a:ext cx="755537" cy="755537"/>
            <a:chOff x="3884335" y="4458703"/>
            <a:chExt cx="906644" cy="906644"/>
          </a:xfrm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id="{EB16CFC3-9B34-4C0E-8034-23D45F48D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884335" y="4458703"/>
              <a:ext cx="906644" cy="906644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FD47921-93D9-4629-913F-CC85A3CCEFD1}"/>
                </a:ext>
              </a:extLst>
            </p:cNvPr>
            <p:cNvSpPr txBox="1"/>
            <p:nvPr/>
          </p:nvSpPr>
          <p:spPr>
            <a:xfrm>
              <a:off x="3954025" y="4669825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App1 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BBE30E1-4D13-484A-8CA9-2A3A7D2721FD}"/>
              </a:ext>
            </a:extLst>
          </p:cNvPr>
          <p:cNvGrpSpPr/>
          <p:nvPr/>
        </p:nvGrpSpPr>
        <p:grpSpPr>
          <a:xfrm>
            <a:off x="10132781" y="4688437"/>
            <a:ext cx="755537" cy="755537"/>
            <a:chOff x="3884335" y="4458703"/>
            <a:chExt cx="906644" cy="906644"/>
          </a:xfrm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4C67173D-346C-43EE-A11A-D185EC158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884335" y="4458703"/>
              <a:ext cx="906644" cy="906644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5BB9BEF-D7E9-4641-80F8-CD963D12FC97}"/>
                </a:ext>
              </a:extLst>
            </p:cNvPr>
            <p:cNvSpPr txBox="1"/>
            <p:nvPr/>
          </p:nvSpPr>
          <p:spPr>
            <a:xfrm>
              <a:off x="3954025" y="4669825"/>
              <a:ext cx="737377" cy="32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App1 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3F0EB50-A205-4705-86C4-691F7F6B9BC4}"/>
              </a:ext>
            </a:extLst>
          </p:cNvPr>
          <p:cNvGrpSpPr/>
          <p:nvPr/>
        </p:nvGrpSpPr>
        <p:grpSpPr>
          <a:xfrm>
            <a:off x="6520169" y="2965570"/>
            <a:ext cx="1240457" cy="1106952"/>
            <a:chOff x="11853103" y="3511249"/>
            <a:chExt cx="1917064" cy="1674898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01ADA16-534D-453E-970C-11DFCBE8D2B1}"/>
                </a:ext>
              </a:extLst>
            </p:cNvPr>
            <p:cNvSpPr/>
            <p:nvPr/>
          </p:nvSpPr>
          <p:spPr>
            <a:xfrm>
              <a:off x="11853103" y="3511249"/>
              <a:ext cx="1836479" cy="1674898"/>
            </a:xfrm>
            <a:prstGeom prst="rect">
              <a:avLst/>
            </a:prstGeom>
            <a:noFill/>
            <a:ln w="12700">
              <a:solidFill>
                <a:srgbClr val="B6BAB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76200" rIns="76200" bIns="381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chemeClr val="tx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907B69A-689E-4717-8F38-A93CA48DF69F}"/>
                </a:ext>
              </a:extLst>
            </p:cNvPr>
            <p:cNvSpPr txBox="1"/>
            <p:nvPr/>
          </p:nvSpPr>
          <p:spPr>
            <a:xfrm>
              <a:off x="11870695" y="4421737"/>
              <a:ext cx="1899472" cy="757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7"/>
                <a:t>Snapshots</a:t>
              </a:r>
            </a:p>
            <a:p>
              <a:pPr algn="ctr"/>
              <a:r>
                <a:rPr lang="en-US" sz="1167"/>
                <a:t>Storage class, Database</a:t>
              </a:r>
            </a:p>
          </p:txBody>
        </p:sp>
      </p:grpSp>
      <p:cxnSp>
        <p:nvCxnSpPr>
          <p:cNvPr id="92" name="Straight Arrow Connector 28">
            <a:extLst>
              <a:ext uri="{FF2B5EF4-FFF2-40B4-BE49-F238E27FC236}">
                <a16:creationId xmlns:a16="http://schemas.microsoft.com/office/drawing/2014/main" id="{3B47A9AB-8F74-4EE1-BDF2-7A611A9D66DB}"/>
              </a:ext>
            </a:extLst>
          </p:cNvPr>
          <p:cNvCxnSpPr>
            <a:cxnSpLocks/>
            <a:stCxn id="72" idx="0"/>
          </p:cNvCxnSpPr>
          <p:nvPr/>
        </p:nvCxnSpPr>
        <p:spPr>
          <a:xfrm rot="16200000" flipV="1">
            <a:off x="7870458" y="782922"/>
            <a:ext cx="514946" cy="3035366"/>
          </a:xfrm>
          <a:prstGeom prst="bentConnector2">
            <a:avLst/>
          </a:prstGeom>
          <a:ln w="38100">
            <a:solidFill>
              <a:schemeClr val="accent6"/>
            </a:solidFill>
            <a:prstDash val="sysDash"/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19EFDC8C-60C6-461F-B07C-BC9F9D00BFF6}"/>
              </a:ext>
            </a:extLst>
          </p:cNvPr>
          <p:cNvSpPr txBox="1"/>
          <p:nvPr/>
        </p:nvSpPr>
        <p:spPr>
          <a:xfrm>
            <a:off x="6660971" y="6275787"/>
            <a:ext cx="1465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latin typeface="Amazon Ember" charset="0"/>
                <a:ea typeface="Amazon Ember" charset="0"/>
                <a:cs typeface="Amazon Ember" charset="0"/>
              </a:rPr>
              <a:t>Cost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F2954CE-8FBF-4C53-8C87-7BC59E332856}"/>
              </a:ext>
            </a:extLst>
          </p:cNvPr>
          <p:cNvSpPr txBox="1"/>
          <p:nvPr/>
        </p:nvSpPr>
        <p:spPr>
          <a:xfrm>
            <a:off x="6634283" y="6600273"/>
            <a:ext cx="1465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latin typeface="Amazon Ember" charset="0"/>
                <a:ea typeface="Amazon Ember" charset="0"/>
                <a:cs typeface="Amazon Ember" charset="0"/>
              </a:rPr>
              <a:t>Complexity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084AAA6-48EE-417C-9666-5101774CB8B8}"/>
              </a:ext>
            </a:extLst>
          </p:cNvPr>
          <p:cNvGrpSpPr/>
          <p:nvPr/>
        </p:nvGrpSpPr>
        <p:grpSpPr>
          <a:xfrm>
            <a:off x="1375603" y="6259360"/>
            <a:ext cx="2361885" cy="703964"/>
            <a:chOff x="10859766" y="7211305"/>
            <a:chExt cx="2361885" cy="421804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167F701-AA93-414C-A9FE-5F7B7BF575A5}"/>
                </a:ext>
              </a:extLst>
            </p:cNvPr>
            <p:cNvSpPr txBox="1"/>
            <p:nvPr/>
          </p:nvSpPr>
          <p:spPr>
            <a:xfrm>
              <a:off x="11486953" y="7211305"/>
              <a:ext cx="1332503" cy="165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Amazon Ember" charset="0"/>
                  <a:ea typeface="Amazon Ember" charset="0"/>
                  <a:cs typeface="Amazon Ember" charset="0"/>
                </a:rPr>
                <a:t>Down time (RTO)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6C6A4608-C787-4A3A-B6EC-EA468821C1FB}"/>
                </a:ext>
              </a:extLst>
            </p:cNvPr>
            <p:cNvCxnSpPr>
              <a:cxnSpLocks/>
            </p:cNvCxnSpPr>
            <p:nvPr/>
          </p:nvCxnSpPr>
          <p:spPr>
            <a:xfrm>
              <a:off x="10862141" y="7344697"/>
              <a:ext cx="2359510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C0D6F724-EF20-46F7-99E2-A178B1515265}"/>
                </a:ext>
              </a:extLst>
            </p:cNvPr>
            <p:cNvCxnSpPr>
              <a:cxnSpLocks/>
            </p:cNvCxnSpPr>
            <p:nvPr/>
          </p:nvCxnSpPr>
          <p:spPr>
            <a:xfrm>
              <a:off x="10859766" y="7523777"/>
              <a:ext cx="2359510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74348DB-BA83-4E37-8686-8F508ACED195}"/>
                </a:ext>
              </a:extLst>
            </p:cNvPr>
            <p:cNvSpPr txBox="1"/>
            <p:nvPr/>
          </p:nvSpPr>
          <p:spPr>
            <a:xfrm>
              <a:off x="11163647" y="7356110"/>
              <a:ext cx="14657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Amazon Ember" charset="0"/>
                  <a:ea typeface="Amazon Ember" charset="0"/>
                  <a:cs typeface="Amazon Ember" charset="0"/>
                </a:rPr>
                <a:t>Data loss (RPO)</a:t>
              </a:r>
            </a:p>
          </p:txBody>
        </p:sp>
      </p:grpSp>
      <p:sp>
        <p:nvSpPr>
          <p:cNvPr id="100" name="Oval 99">
            <a:extLst>
              <a:ext uri="{FF2B5EF4-FFF2-40B4-BE49-F238E27FC236}">
                <a16:creationId xmlns:a16="http://schemas.microsoft.com/office/drawing/2014/main" id="{D56608FD-1AF0-4D1B-978D-DDFF12D7F547}"/>
              </a:ext>
            </a:extLst>
          </p:cNvPr>
          <p:cNvSpPr>
            <a:spLocks noChangeAspect="1"/>
          </p:cNvSpPr>
          <p:nvPr/>
        </p:nvSpPr>
        <p:spPr>
          <a:xfrm>
            <a:off x="1717323" y="6382616"/>
            <a:ext cx="226935" cy="2286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6DD087D2-A045-4CF5-9DC0-72D91CAB63DD}"/>
              </a:ext>
            </a:extLst>
          </p:cNvPr>
          <p:cNvSpPr>
            <a:spLocks noChangeAspect="1"/>
          </p:cNvSpPr>
          <p:nvPr/>
        </p:nvSpPr>
        <p:spPr>
          <a:xfrm>
            <a:off x="1865427" y="6654337"/>
            <a:ext cx="226935" cy="2286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7D64F44B-5FE6-41AD-ABBE-5D0B778F4EA6}"/>
              </a:ext>
            </a:extLst>
          </p:cNvPr>
          <p:cNvCxnSpPr>
            <a:cxnSpLocks/>
          </p:cNvCxnSpPr>
          <p:nvPr/>
        </p:nvCxnSpPr>
        <p:spPr>
          <a:xfrm>
            <a:off x="6254897" y="6485850"/>
            <a:ext cx="2359510" cy="0"/>
          </a:xfrm>
          <a:prstGeom prst="straightConnector1">
            <a:avLst/>
          </a:prstGeom>
          <a:ln w="38100">
            <a:solidFill>
              <a:schemeClr val="accent5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E45FFC25-A55D-4CC5-B279-DB827370585A}"/>
              </a:ext>
            </a:extLst>
          </p:cNvPr>
          <p:cNvSpPr>
            <a:spLocks noChangeAspect="1"/>
          </p:cNvSpPr>
          <p:nvPr/>
        </p:nvSpPr>
        <p:spPr>
          <a:xfrm>
            <a:off x="8164813" y="6372174"/>
            <a:ext cx="226935" cy="2286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85DB905-F545-4BB7-A38A-9521D843B72F}"/>
              </a:ext>
            </a:extLst>
          </p:cNvPr>
          <p:cNvCxnSpPr>
            <a:cxnSpLocks/>
          </p:cNvCxnSpPr>
          <p:nvPr/>
        </p:nvCxnSpPr>
        <p:spPr>
          <a:xfrm>
            <a:off x="6246021" y="6805304"/>
            <a:ext cx="2359510" cy="0"/>
          </a:xfrm>
          <a:prstGeom prst="straightConnector1">
            <a:avLst/>
          </a:prstGeom>
          <a:ln w="38100">
            <a:solidFill>
              <a:schemeClr val="accent5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8107F522-A2B3-4C2E-9FCE-091D9DD1B350}"/>
              </a:ext>
            </a:extLst>
          </p:cNvPr>
          <p:cNvSpPr>
            <a:spLocks noChangeAspect="1"/>
          </p:cNvSpPr>
          <p:nvPr/>
        </p:nvSpPr>
        <p:spPr>
          <a:xfrm>
            <a:off x="8288000" y="6685619"/>
            <a:ext cx="226935" cy="2286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C3688AC-F92E-42C8-B847-D5C9CEDA030F}"/>
              </a:ext>
            </a:extLst>
          </p:cNvPr>
          <p:cNvSpPr txBox="1"/>
          <p:nvPr/>
        </p:nvSpPr>
        <p:spPr>
          <a:xfrm>
            <a:off x="100838" y="644305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LOW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FCEF8E7-3811-4F63-AEFA-C5B90DC24415}"/>
              </a:ext>
            </a:extLst>
          </p:cNvPr>
          <p:cNvSpPr txBox="1"/>
          <p:nvPr/>
        </p:nvSpPr>
        <p:spPr>
          <a:xfrm>
            <a:off x="3659233" y="6408059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HIGH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1200765-90EE-42CD-B7DA-91FD70A41345}"/>
              </a:ext>
            </a:extLst>
          </p:cNvPr>
          <p:cNvSpPr txBox="1"/>
          <p:nvPr/>
        </p:nvSpPr>
        <p:spPr>
          <a:xfrm>
            <a:off x="5331340" y="645080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LOW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D1D14D2-1CF1-448C-BD25-5C7BF93409FB}"/>
              </a:ext>
            </a:extLst>
          </p:cNvPr>
          <p:cNvSpPr txBox="1"/>
          <p:nvPr/>
        </p:nvSpPr>
        <p:spPr>
          <a:xfrm>
            <a:off x="8889735" y="6415812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135622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51" grpId="0" animBg="1"/>
      <p:bldP spid="5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FEF6BF1-F173-4FB8-8D6E-A978476C9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oyota Type" panose="020B0602020202020204" pitchFamily="34" charset="0"/>
                <a:cs typeface="Toyota Type" panose="020B0602020202020204" pitchFamily="34" charset="0"/>
              </a:rPr>
              <a:t>© TOYOTA FINANCIAL SERVICES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AD4C5F-269B-4BB0-875F-98B93FCD6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31465-152E-4D18-8B35-8D9F7B101D99}" type="slidenum">
              <a:rPr lang="en-US" smtClean="0"/>
              <a:t>21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0C460-5E15-4422-AC98-1A370CE2D1C0}"/>
              </a:ext>
            </a:extLst>
          </p:cNvPr>
          <p:cNvSpPr txBox="1">
            <a:spLocks/>
          </p:cNvSpPr>
          <p:nvPr/>
        </p:nvSpPr>
        <p:spPr>
          <a:xfrm>
            <a:off x="0" y="34920"/>
            <a:ext cx="9753600" cy="8794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u="sng" dirty="0">
                <a:solidFill>
                  <a:srgbClr val="FF0000"/>
                </a:solidFill>
                <a:latin typeface="Toyota Type" panose="020B0602020202020204" pitchFamily="34" charset="0"/>
                <a:cs typeface="Toyota Type" panose="020B0602020202020204" pitchFamily="34" charset="0"/>
              </a:rPr>
              <a:t>Application Migration Patterns : 6 </a:t>
            </a:r>
            <a:r>
              <a:rPr lang="fr-FR" sz="4000" b="1" u="sng" dirty="0" err="1">
                <a:solidFill>
                  <a:srgbClr val="FF0000"/>
                </a:solidFill>
                <a:latin typeface="Toyota Type" panose="020B0602020202020204" pitchFamily="34" charset="0"/>
                <a:cs typeface="Toyota Type" panose="020B0602020202020204" pitchFamily="34" charset="0"/>
              </a:rPr>
              <a:t>R’s</a:t>
            </a:r>
            <a:endParaRPr lang="en-US" sz="4000" b="1" u="sng" dirty="0">
              <a:solidFill>
                <a:srgbClr val="FF0000"/>
              </a:solidFill>
              <a:latin typeface="Toyota Type" panose="020B0602020202020204" pitchFamily="34" charset="0"/>
              <a:cs typeface="Toyota Type" panose="020B06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D750E9-7F81-413A-BE3E-EE706E1E9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76" y="989011"/>
            <a:ext cx="9751184" cy="50411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B7399A-253F-40B0-B10F-BBA441F26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619" y="6104775"/>
            <a:ext cx="11525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78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34920"/>
            <a:ext cx="9753600" cy="879480"/>
          </a:xfrm>
        </p:spPr>
        <p:txBody>
          <a:bodyPr anchor="ctr">
            <a:normAutofit/>
          </a:bodyPr>
          <a:lstStyle/>
          <a:p>
            <a:r>
              <a:rPr lang="en-US" sz="4000" b="1" u="sng" dirty="0">
                <a:solidFill>
                  <a:srgbClr val="FF0000"/>
                </a:solidFill>
                <a:latin typeface="Toyota Type" panose="020B0602020202020204" pitchFamily="34" charset="0"/>
                <a:cs typeface="Toyota Type" panose="020B0602020202020204" pitchFamily="34" charset="0"/>
              </a:rPr>
              <a:t>Recommendations &amp; Best Practices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0828" y="1579831"/>
            <a:ext cx="6312387" cy="464409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Build Cloud Native Applications &amp; Databases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End-to-End Automation 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Build Application in Multiple Availability Zones (AZ)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Build Stateless/immutable Containers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Code &amp; Config must be in GIT repository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Artifacts/binaries should be in Artifactory Repository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Only Production is a permanent environment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Everything else should be on-demand only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Build and destroy after each iteration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Frequent Backup&amp; Recovery and DR Testing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E4327-A75E-9C4D-8A81-0EF5A4197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937087-C35C-A943-A04F-243BDAAE59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oyota Type Boo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oyota Type Book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28990F-9956-4273-B946-6CF42F9AE2E4}"/>
              </a:ext>
            </a:extLst>
          </p:cNvPr>
          <p:cNvSpPr txBox="1"/>
          <p:nvPr/>
        </p:nvSpPr>
        <p:spPr>
          <a:xfrm>
            <a:off x="6011917" y="16606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4108" name="Picture 12" descr="Image result for best practices devops availability">
            <a:extLst>
              <a:ext uri="{FF2B5EF4-FFF2-40B4-BE49-F238E27FC236}">
                <a16:creationId xmlns:a16="http://schemas.microsoft.com/office/drawing/2014/main" id="{5E886FFE-69A7-4EC3-A6A0-1405489DE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043" y="1094350"/>
            <a:ext cx="5309118" cy="5309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653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90BBF07-908F-4516-B7B9-158023074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095" y="2875461"/>
            <a:ext cx="2529681" cy="126368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41907D-7E51-4B20-BE21-88E474F700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09450" y="6456399"/>
            <a:ext cx="2505326" cy="365125"/>
          </a:xfrm>
        </p:spPr>
        <p:txBody>
          <a:bodyPr/>
          <a:lstStyle/>
          <a:p>
            <a:pPr defTabSz="761970">
              <a:defRPr/>
            </a:pPr>
            <a:fld id="{BF473313-0C70-4A4F-966C-6B2E5095D5AF}" type="slidenum">
              <a:rPr lang="en-US">
                <a:solidFill>
                  <a:srgbClr val="000000"/>
                </a:solidFill>
              </a:rPr>
              <a:pPr defTabSz="761970">
                <a:defRPr/>
              </a:pPr>
              <a:t>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673FC3-C6C4-45CE-A566-929C48427F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761970" fontAlgn="base">
              <a:spcBef>
                <a:spcPct val="0"/>
              </a:spcBef>
              <a:spcAft>
                <a:spcPct val="0"/>
              </a:spcAft>
            </a:pPr>
            <a:r>
              <a:rPr lang="fr-FR" sz="833">
                <a:solidFill>
                  <a:srgbClr val="1A1918"/>
                </a:solidFill>
                <a:latin typeface="Toyota Type" panose="020B0602020202020204" pitchFamily="34" charset="0"/>
                <a:cs typeface="Toyota Type" panose="020B0602020202020204" pitchFamily="34" charset="0"/>
              </a:rPr>
              <a:t>© TOYOTA FINANCIAL SERVICES </a:t>
            </a:r>
            <a:endParaRPr lang="en-US" sz="833">
              <a:solidFill>
                <a:srgbClr val="1A1918"/>
              </a:solidFill>
              <a:latin typeface="Toyota Type" panose="020B0602020202020204" pitchFamily="34" charset="0"/>
              <a:cs typeface="Toyota Type" panose="020B06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7FCC75-D586-48BF-8DC4-65D7DEFE9549}"/>
              </a:ext>
            </a:extLst>
          </p:cNvPr>
          <p:cNvSpPr txBox="1"/>
          <p:nvPr/>
        </p:nvSpPr>
        <p:spPr>
          <a:xfrm>
            <a:off x="145510" y="692751"/>
            <a:ext cx="64957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61970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FF0000"/>
                </a:solidFill>
                <a:latin typeface="Toyota Type" panose="020B0602020202020204" pitchFamily="34" charset="0"/>
                <a:cs typeface="Toyota Type" panose="020B0602020202020204" pitchFamily="34" charset="0"/>
              </a:rPr>
              <a:t>How to consume cloud services?</a:t>
            </a:r>
          </a:p>
          <a:p>
            <a:pPr defTabSz="761970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latin typeface="Toyota Type" panose="020B0602020202020204" pitchFamily="34" charset="0"/>
                <a:cs typeface="Toyota Type" panose="020B0602020202020204" pitchFamily="34" charset="0"/>
              </a:rPr>
              <a:t>Self-Service (CaaS, DBaaS &amp; IaaS) provisioning</a:t>
            </a:r>
          </a:p>
          <a:p>
            <a:pPr defTabSz="761970"/>
            <a:r>
              <a:rPr lang="en-US" sz="2000" i="1">
                <a:solidFill>
                  <a:srgbClr val="00B0F0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  </a:t>
            </a:r>
            <a:r>
              <a:rPr lang="en-US" sz="2000" i="1">
                <a:solidFill>
                  <a:srgbClr val="00B0F0"/>
                </a:solidFill>
                <a:latin typeface="Century Gothic" panose="020B0502020202020204" pitchFamily="34" charset="0"/>
              </a:rPr>
              <a:t>ServiceNow (https://tfs.service-now.com)</a:t>
            </a:r>
          </a:p>
          <a:p>
            <a:pPr lvl="1" defTabSz="761970"/>
            <a:r>
              <a:rPr lang="en-US" sz="2000" i="1">
                <a:solidFill>
                  <a:srgbClr val="00B0F0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 </a:t>
            </a:r>
            <a:r>
              <a:rPr lang="en-US" sz="2000" i="1">
                <a:solidFill>
                  <a:srgbClr val="00B0F0"/>
                </a:solidFill>
                <a:latin typeface="Century Gothic" panose="020B0502020202020204" pitchFamily="34" charset="0"/>
              </a:rPr>
              <a:t>Service Catalog</a:t>
            </a:r>
          </a:p>
          <a:p>
            <a:pPr lvl="1" defTabSz="761970"/>
            <a:r>
              <a:rPr lang="en-US" sz="2000" i="1">
                <a:solidFill>
                  <a:srgbClr val="00B0F0"/>
                </a:solidFill>
                <a:latin typeface="Century Gothic" panose="020B0502020202020204" pitchFamily="34" charset="0"/>
              </a:rPr>
              <a:t>	</a:t>
            </a:r>
            <a:r>
              <a:rPr lang="en-US" sz="2000" i="1">
                <a:solidFill>
                  <a:srgbClr val="00B0F0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 </a:t>
            </a:r>
            <a:r>
              <a:rPr lang="en-US" sz="2000" i="1">
                <a:solidFill>
                  <a:srgbClr val="00B0F0"/>
                </a:solidFill>
                <a:latin typeface="Century Gothic" panose="020B0502020202020204" pitchFamily="34" charset="0"/>
              </a:rPr>
              <a:t>IT Only Requests</a:t>
            </a:r>
          </a:p>
          <a:p>
            <a:pPr lvl="1" defTabSz="761970"/>
            <a:r>
              <a:rPr lang="en-US" sz="2000" i="1">
                <a:solidFill>
                  <a:srgbClr val="00B0F0"/>
                </a:solidFill>
                <a:latin typeface="Century Gothic" panose="020B0502020202020204" pitchFamily="34" charset="0"/>
              </a:rPr>
              <a:t>		</a:t>
            </a:r>
            <a:r>
              <a:rPr lang="en-US" sz="2000" i="1">
                <a:solidFill>
                  <a:srgbClr val="00B0F0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 </a:t>
            </a:r>
            <a:r>
              <a:rPr lang="en-US" sz="2000" i="1">
                <a:solidFill>
                  <a:srgbClr val="00B0F0"/>
                </a:solidFill>
                <a:latin typeface="Century Gothic" panose="020B0502020202020204" pitchFamily="34" charset="0"/>
                <a:hlinkClick r:id="rId3"/>
              </a:rPr>
              <a:t>Cloud Infrastructure Services</a:t>
            </a:r>
            <a:endParaRPr lang="en-US" sz="2000" i="1">
              <a:solidFill>
                <a:srgbClr val="00B0F0"/>
              </a:solidFill>
              <a:latin typeface="Century Gothic" panose="020B0502020202020204" pitchFamily="34" charset="0"/>
            </a:endParaRPr>
          </a:p>
          <a:p>
            <a:pPr defTabSz="761970" fontAlgn="base">
              <a:spcBef>
                <a:spcPct val="0"/>
              </a:spcBef>
              <a:spcAft>
                <a:spcPct val="0"/>
              </a:spcAft>
            </a:pPr>
            <a:br>
              <a:rPr lang="en-US" sz="2000">
                <a:solidFill>
                  <a:srgbClr val="FF0000"/>
                </a:solidFill>
                <a:latin typeface="Toyota Type" panose="020B0602020202020204" pitchFamily="34" charset="0"/>
                <a:cs typeface="Toyota Type" panose="020B0602020202020204" pitchFamily="34" charset="0"/>
              </a:rPr>
            </a:br>
            <a:r>
              <a:rPr lang="en-US" sz="2000">
                <a:solidFill>
                  <a:srgbClr val="FF0000"/>
                </a:solidFill>
                <a:latin typeface="Toyota Type" panose="020B0602020202020204" pitchFamily="34" charset="0"/>
                <a:cs typeface="Toyota Type" panose="020B0602020202020204" pitchFamily="34" charset="0"/>
              </a:rPr>
              <a:t>Weekly Intake Meeting</a:t>
            </a:r>
          </a:p>
          <a:p>
            <a:pPr marL="342900" indent="-342900" defTabSz="76197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>
                <a:latin typeface="Toyota Type" panose="020B0602020202020204" pitchFamily="34" charset="0"/>
                <a:cs typeface="Toyota Type" panose="020B0602020202020204" pitchFamily="34" charset="0"/>
              </a:rPr>
              <a:t>Complete the Intake Meeting</a:t>
            </a:r>
            <a:r>
              <a:rPr lang="en-US">
                <a:latin typeface="Toyota Type" panose="020B0602020202020204" pitchFamily="34" charset="0"/>
                <a:cs typeface="Toyota Type" panose="020B0602020202020204" pitchFamily="34" charset="0"/>
                <a:hlinkClick r:id="rId4"/>
              </a:rPr>
              <a:t> Request Form</a:t>
            </a:r>
            <a:endParaRPr lang="en-US">
              <a:latin typeface="Toyota Type" panose="020B0602020202020204" pitchFamily="34" charset="0"/>
              <a:cs typeface="Toyota Type" panose="020B0602020202020204" pitchFamily="34" charset="0"/>
            </a:endParaRPr>
          </a:p>
          <a:p>
            <a:pPr marL="342900" indent="-342900" defTabSz="76197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>
                <a:latin typeface="Toyota Type" panose="020B0602020202020204" pitchFamily="34" charset="0"/>
                <a:cs typeface="Toyota Type" panose="020B0602020202020204" pitchFamily="34" charset="0"/>
              </a:rPr>
              <a:t>Provide Jira EPIC link in the form</a:t>
            </a:r>
          </a:p>
          <a:p>
            <a:pPr marL="342900" indent="-342900" defTabSz="76197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>
                <a:latin typeface="Toyota Type" panose="020B0602020202020204" pitchFamily="34" charset="0"/>
                <a:cs typeface="Toyota Type" panose="020B0602020202020204" pitchFamily="34" charset="0"/>
              </a:rPr>
              <a:t>Join the Intake Meeting</a:t>
            </a:r>
          </a:p>
          <a:p>
            <a:pPr marL="800100" lvl="1" indent="-342900" defTabSz="76197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Toyota Type" panose="020B0602020202020204" pitchFamily="34" charset="0"/>
                <a:cs typeface="Toyota Type" panose="020B0602020202020204" pitchFamily="34" charset="0"/>
              </a:rPr>
              <a:t>When : Every Monday : 1-2:30pm </a:t>
            </a:r>
          </a:p>
          <a:p>
            <a:pPr marL="800100" lvl="1" indent="-342900" defTabSz="76197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Toyota Type" panose="020B0602020202020204" pitchFamily="34" charset="0"/>
                <a:cs typeface="Toyota Type" panose="020B0602020202020204" pitchFamily="34" charset="0"/>
              </a:rPr>
              <a:t>Where : TFSHQ-W3-4D-02</a:t>
            </a:r>
          </a:p>
          <a:p>
            <a:pPr marL="695315" lvl="1" indent="-238115" defTabSz="76197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>
              <a:solidFill>
                <a:srgbClr val="000000"/>
              </a:solidFill>
              <a:latin typeface="Toyota Type" panose="020B0602020202020204" pitchFamily="34" charset="0"/>
              <a:cs typeface="Toyota Type" panose="020B0602020202020204" pitchFamily="34" charset="0"/>
            </a:endParaRPr>
          </a:p>
          <a:p>
            <a:pPr defTabSz="761970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FF0000"/>
                </a:solidFill>
                <a:latin typeface="Toyota Type" panose="020B0602020202020204" pitchFamily="34" charset="0"/>
                <a:cs typeface="Toyota Type" panose="020B0602020202020204" pitchFamily="34" charset="0"/>
              </a:rPr>
              <a:t>Have additional Questions?</a:t>
            </a:r>
          </a:p>
          <a:p>
            <a:pPr defTabSz="76197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Toyota Type" panose="020B0602020202020204" pitchFamily="34" charset="0"/>
                <a:cs typeface="Toyota Type" panose="020B0602020202020204" pitchFamily="34" charset="0"/>
              </a:rPr>
              <a:t>Daily Drop-in/Standup Meeting</a:t>
            </a:r>
          </a:p>
          <a:p>
            <a:pPr marL="695315" lvl="1" indent="-238115" defTabSz="76197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Toyota Type" panose="020B0602020202020204" pitchFamily="34" charset="0"/>
                <a:cs typeface="Toyota Type" panose="020B0602020202020204" pitchFamily="34" charset="0"/>
              </a:rPr>
              <a:t>When : Monday-Thursday: 4-5pm </a:t>
            </a:r>
          </a:p>
          <a:p>
            <a:pPr marL="695315" lvl="1" indent="-238115" defTabSz="76197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Toyota Type" panose="020B0602020202020204" pitchFamily="34" charset="0"/>
                <a:cs typeface="Toyota Type" panose="020B0602020202020204" pitchFamily="34" charset="0"/>
              </a:rPr>
              <a:t>Where : TFSHQ-W3-4C-14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75D714-9127-43D3-8F3B-F6022D12C79A}"/>
              </a:ext>
            </a:extLst>
          </p:cNvPr>
          <p:cNvSpPr txBox="1"/>
          <p:nvPr/>
        </p:nvSpPr>
        <p:spPr>
          <a:xfrm>
            <a:off x="131806" y="175227"/>
            <a:ext cx="10127946" cy="605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C00000"/>
                </a:solidFill>
                <a:latin typeface="Toyota Type" panose="020B0602020202020204" pitchFamily="34" charset="0"/>
                <a:cs typeface="Toyota Type" panose="020B0602020202020204" pitchFamily="34" charset="0"/>
              </a:defRPr>
            </a:lvl1pPr>
          </a:lstStyle>
          <a:p>
            <a:pPr defTabSz="761970" fontAlgn="base">
              <a:spcBef>
                <a:spcPct val="0"/>
              </a:spcBef>
              <a:spcAft>
                <a:spcPct val="0"/>
              </a:spcAft>
            </a:pPr>
            <a:r>
              <a:rPr lang="en-US" sz="3333"/>
              <a:t>Additional Information</a:t>
            </a:r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269D0F75-A20E-4A7A-8490-975AFFC8F377}"/>
              </a:ext>
            </a:extLst>
          </p:cNvPr>
          <p:cNvSpPr/>
          <p:nvPr/>
        </p:nvSpPr>
        <p:spPr>
          <a:xfrm rot="16200000">
            <a:off x="7747057" y="2435724"/>
            <a:ext cx="993774" cy="879474"/>
          </a:xfrm>
          <a:prstGeom prst="rtTriangle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4" descr="Image result for iaas paas faas caas iac saas">
            <a:extLst>
              <a:ext uri="{FF2B5EF4-FFF2-40B4-BE49-F238E27FC236}">
                <a16:creationId xmlns:a16="http://schemas.microsoft.com/office/drawing/2014/main" id="{BD929E73-F44B-4ECD-A0BA-DFC77315C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249" y="2378574"/>
            <a:ext cx="3031201" cy="201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D9F29E-F217-4B25-A324-C3F33898C6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3885" y="4403584"/>
            <a:ext cx="4800891" cy="2351915"/>
          </a:xfrm>
          <a:prstGeom prst="rect">
            <a:avLst/>
          </a:prstGeom>
        </p:spPr>
      </p:pic>
      <p:pic>
        <p:nvPicPr>
          <p:cNvPr id="16" name="Picture 38" descr="Image result for servicenow">
            <a:extLst>
              <a:ext uri="{FF2B5EF4-FFF2-40B4-BE49-F238E27FC236}">
                <a16:creationId xmlns:a16="http://schemas.microsoft.com/office/drawing/2014/main" id="{B7511EA4-23F3-401B-B766-E77AACB62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794" y="470256"/>
            <a:ext cx="1436120" cy="83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4" descr="Image result for AWS">
            <a:extLst>
              <a:ext uri="{FF2B5EF4-FFF2-40B4-BE49-F238E27FC236}">
                <a16:creationId xmlns:a16="http://schemas.microsoft.com/office/drawing/2014/main" id="{9E4D37C8-BB8E-4053-B248-2DE4FDFD4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096" y="175227"/>
            <a:ext cx="4470762" cy="223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6" descr="Image result for lambda">
            <a:extLst>
              <a:ext uri="{FF2B5EF4-FFF2-40B4-BE49-F238E27FC236}">
                <a16:creationId xmlns:a16="http://schemas.microsoft.com/office/drawing/2014/main" id="{A60B35E0-FB45-4112-BA9B-24D7E25AA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2317" y="1205299"/>
            <a:ext cx="261778" cy="261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Image result for terraform">
            <a:extLst>
              <a:ext uri="{FF2B5EF4-FFF2-40B4-BE49-F238E27FC236}">
                <a16:creationId xmlns:a16="http://schemas.microsoft.com/office/drawing/2014/main" id="{FB163C7B-194D-4F91-8D9A-73960AAC7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943" y="1884666"/>
            <a:ext cx="686703" cy="34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0" descr="Image result for kubernetes">
            <a:extLst>
              <a:ext uri="{FF2B5EF4-FFF2-40B4-BE49-F238E27FC236}">
                <a16:creationId xmlns:a16="http://schemas.microsoft.com/office/drawing/2014/main" id="{E858FE7C-C048-48C4-B750-4768605E9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576" y="1731755"/>
            <a:ext cx="464995" cy="35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Image result for chef configuration">
            <a:extLst>
              <a:ext uri="{FF2B5EF4-FFF2-40B4-BE49-F238E27FC236}">
                <a16:creationId xmlns:a16="http://schemas.microsoft.com/office/drawing/2014/main" id="{EAA52393-6181-4CF5-B73A-FB13BCD30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009" y="1304179"/>
            <a:ext cx="327049" cy="34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6" descr="Image result for amazon RDS">
            <a:extLst>
              <a:ext uri="{FF2B5EF4-FFF2-40B4-BE49-F238E27FC236}">
                <a16:creationId xmlns:a16="http://schemas.microsoft.com/office/drawing/2014/main" id="{32DD5428-519C-453C-A280-056BB40D4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786" y="759848"/>
            <a:ext cx="536875" cy="53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8" descr="Image result for amazon RDS">
            <a:extLst>
              <a:ext uri="{FF2B5EF4-FFF2-40B4-BE49-F238E27FC236}">
                <a16:creationId xmlns:a16="http://schemas.microsoft.com/office/drawing/2014/main" id="{9C84A459-F794-47B8-BA8F-F3B4E1944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058" y="592988"/>
            <a:ext cx="420270" cy="38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0" descr="Image result for jenkins">
            <a:extLst>
              <a:ext uri="{FF2B5EF4-FFF2-40B4-BE49-F238E27FC236}">
                <a16:creationId xmlns:a16="http://schemas.microsoft.com/office/drawing/2014/main" id="{5A45CFB5-8187-4CBE-9C46-423AA7725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8995" y="1114480"/>
            <a:ext cx="444587" cy="44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2" descr="Image result for artifactory">
            <a:extLst>
              <a:ext uri="{FF2B5EF4-FFF2-40B4-BE49-F238E27FC236}">
                <a16:creationId xmlns:a16="http://schemas.microsoft.com/office/drawing/2014/main" id="{DB215435-6BE6-44F5-BD9C-C7AB8D88A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223" y="1531366"/>
            <a:ext cx="452543" cy="45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4" descr="Image result for github">
            <a:extLst>
              <a:ext uri="{FF2B5EF4-FFF2-40B4-BE49-F238E27FC236}">
                <a16:creationId xmlns:a16="http://schemas.microsoft.com/office/drawing/2014/main" id="{A8D9C3B6-B61C-4FA7-939D-B66E7FE60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955" y="1876505"/>
            <a:ext cx="1003391" cy="371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6" descr="Image result for aws s3">
            <a:extLst>
              <a:ext uri="{FF2B5EF4-FFF2-40B4-BE49-F238E27FC236}">
                <a16:creationId xmlns:a16="http://schemas.microsoft.com/office/drawing/2014/main" id="{783C9514-5C2D-42EC-A10B-0699BD1C2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152" y="1389136"/>
            <a:ext cx="343353" cy="34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8" descr="Image result for ec2">
            <a:extLst>
              <a:ext uri="{FF2B5EF4-FFF2-40B4-BE49-F238E27FC236}">
                <a16:creationId xmlns:a16="http://schemas.microsoft.com/office/drawing/2014/main" id="{A76E1E27-C024-421A-AFE1-78FAFC727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375" y="773606"/>
            <a:ext cx="883029" cy="56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50" descr="Image result for mongodb">
            <a:extLst>
              <a:ext uri="{FF2B5EF4-FFF2-40B4-BE49-F238E27FC236}">
                <a16:creationId xmlns:a16="http://schemas.microsoft.com/office/drawing/2014/main" id="{98642DD2-6B87-4196-9F7B-A2DC199BB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465" y="646180"/>
            <a:ext cx="836979" cy="22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25529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94329" y="3163048"/>
            <a:ext cx="9753600" cy="888999"/>
          </a:xfrm>
        </p:spPr>
        <p:txBody>
          <a:bodyPr anchor="ctr">
            <a:noAutofit/>
          </a:bodyPr>
          <a:lstStyle/>
          <a:p>
            <a:pPr algn="ctr"/>
            <a:r>
              <a:rPr lang="en-US" sz="11500" b="1">
                <a:solidFill>
                  <a:srgbClr val="FF0000"/>
                </a:solidFill>
                <a:latin typeface="Toyota Type" panose="020B0602020202020204" pitchFamily="34" charset="0"/>
                <a:cs typeface="Toyota Type" panose="020B0602020202020204" pitchFamily="34" charset="0"/>
              </a:rPr>
              <a:t>Demo</a:t>
            </a:r>
            <a:endParaRPr lang="en-US" sz="11500" b="1" dirty="0">
              <a:solidFill>
                <a:srgbClr val="FF0000"/>
              </a:solidFill>
              <a:latin typeface="Toyota Type" panose="020B0602020202020204" pitchFamily="34" charset="0"/>
              <a:cs typeface="Toyota Type" panose="020B06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E4327-A75E-9C4D-8A81-0EF5A4197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937087-C35C-A943-A04F-243BDAAE59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oyota Type Boo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oyota Type Boo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1241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94329" y="3163048"/>
            <a:ext cx="9753600" cy="888999"/>
          </a:xfrm>
        </p:spPr>
        <p:txBody>
          <a:bodyPr anchor="ctr">
            <a:noAutofit/>
          </a:bodyPr>
          <a:lstStyle/>
          <a:p>
            <a:pPr algn="ctr"/>
            <a:r>
              <a:rPr lang="en-US" sz="11500" b="1" dirty="0">
                <a:solidFill>
                  <a:srgbClr val="FF0000"/>
                </a:solidFill>
                <a:latin typeface="Toyota Type" panose="020B0602020202020204" pitchFamily="34" charset="0"/>
                <a:cs typeface="Toyota Type" panose="020B0602020202020204" pitchFamily="34" charset="0"/>
              </a:rPr>
              <a:t>Q&amp;A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E4327-A75E-9C4D-8A81-0EF5A4197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937087-C35C-A943-A04F-243BDAAE59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oyota Type Boo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oyota Type Boo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5402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5401"/>
            <a:ext cx="9753600" cy="888999"/>
          </a:xfrm>
        </p:spPr>
        <p:txBody>
          <a:bodyPr anchor="ctr">
            <a:noAutofit/>
          </a:bodyPr>
          <a:lstStyle/>
          <a:p>
            <a:r>
              <a:rPr lang="en-US" sz="2800" b="1">
                <a:solidFill>
                  <a:srgbClr val="FF0000"/>
                </a:solidFill>
                <a:latin typeface="Toyota Type" panose="020B0602020202020204" pitchFamily="34" charset="0"/>
                <a:cs typeface="Toyota Type" panose="020B0602020202020204" pitchFamily="34" charset="0"/>
              </a:rPr>
              <a:t>Cloud Native Kubernetes Platform (CaaS)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391" y="1463774"/>
            <a:ext cx="6554540" cy="4644093"/>
          </a:xfrm>
        </p:spPr>
        <p:txBody>
          <a:bodyPr>
            <a:normAutofit fontScale="85000" lnSpcReduction="10000"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Build Cloud Native Apps (Micro Services)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DevOps enabled Cloud Infrastructure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AWS EKS Kubernetes/Container Management (CaaS)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Fully Self-Service Automated Platform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Factory is responsible for application automation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Resiliency(HA/DR) built into the Application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Integrates well with application DevOps Toolchain (CI/CD)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Provides lowest RTO/RPO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E4327-A75E-9C4D-8A81-0EF5A4197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937087-C35C-A943-A04F-243BDAAE59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oyota Type Boo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oyota Type Book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A07F1A-BF95-44CB-88D1-AE0E81768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866" y="1384778"/>
            <a:ext cx="6709224" cy="486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23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89ABBD3-4979-4158-B1F5-E3CAEE512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936" y="1650062"/>
            <a:ext cx="5151454" cy="401813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34920"/>
            <a:ext cx="9753600" cy="854080"/>
          </a:xfrm>
        </p:spPr>
        <p:txBody>
          <a:bodyPr anchor="ctr">
            <a:normAutofit/>
          </a:bodyPr>
          <a:lstStyle/>
          <a:p>
            <a:r>
              <a:rPr lang="en-US" sz="4000" b="1">
                <a:solidFill>
                  <a:srgbClr val="FF0000"/>
                </a:solidFill>
                <a:latin typeface="Toyota Type" panose="020B0602020202020204" pitchFamily="34" charset="0"/>
                <a:cs typeface="Toyota Type" panose="020B0602020202020204" pitchFamily="34" charset="0"/>
              </a:rPr>
              <a:t>Tradition Apps in AWS (IaaS)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8896" y="1397270"/>
            <a:ext cx="6519040" cy="46440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CIO direct report approval for cloud builds</a:t>
            </a:r>
          </a:p>
          <a:p>
            <a:pPr>
              <a:lnSpc>
                <a:spcPct val="100000"/>
              </a:lnSpc>
            </a:pP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CIO approval for on-premise builds</a:t>
            </a:r>
          </a:p>
          <a:p>
            <a:pPr>
              <a:lnSpc>
                <a:spcPct val="100000"/>
              </a:lnSpc>
            </a:pP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Exception Documentation Required</a:t>
            </a:r>
          </a:p>
          <a:p>
            <a:pPr>
              <a:lnSpc>
                <a:spcPct val="100000"/>
              </a:lnSpc>
            </a:pP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Self Service IaaS through Automation</a:t>
            </a:r>
          </a:p>
          <a:p>
            <a:pPr>
              <a:lnSpc>
                <a:spcPct val="100000"/>
              </a:lnSpc>
            </a:pP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build through automation</a:t>
            </a:r>
          </a:p>
          <a:p>
            <a:pPr lvl="1">
              <a:lnSpc>
                <a:spcPct val="100000"/>
              </a:lnSpc>
            </a:pP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Built by Infrastructure as Code (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IaC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) </a:t>
            </a:r>
          </a:p>
          <a:p>
            <a:pPr>
              <a:lnSpc>
                <a:spcPct val="100000"/>
              </a:lnSpc>
            </a:pP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Resiliency(HA/DR) built into the Application </a:t>
            </a:r>
          </a:p>
          <a:p>
            <a:pPr>
              <a:lnSpc>
                <a:spcPct val="100000"/>
              </a:lnSpc>
            </a:pP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AWS Database Platform </a:t>
            </a:r>
          </a:p>
          <a:p>
            <a:pPr lvl="1">
              <a:lnSpc>
                <a:spcPct val="100000"/>
              </a:lnSpc>
            </a:pP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Only PostgreSQL(RDS) or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DocumentDB</a:t>
            </a:r>
            <a:endParaRPr lang="en-US" sz="15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pPr lvl="1">
              <a:lnSpc>
                <a:spcPct val="100000"/>
              </a:lnSpc>
            </a:pP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No Oracle &amp; MS SQL databases</a:t>
            </a:r>
          </a:p>
          <a:p>
            <a:pPr>
              <a:lnSpc>
                <a:spcPct val="100000"/>
              </a:lnSpc>
            </a:pP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Factories are responsible for Application Automation</a:t>
            </a:r>
          </a:p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FF0000"/>
                </a:solidFill>
                <a:latin typeface="+mj-lt"/>
              </a:rPr>
              <a:t>Not easy to integrate with CI/CD pipeline</a:t>
            </a:r>
          </a:p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FF0000"/>
                </a:solidFill>
                <a:latin typeface="+mj-lt"/>
              </a:rPr>
              <a:t>Not DevOps enabled platform by default</a:t>
            </a:r>
          </a:p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FF0000"/>
                </a:solidFill>
                <a:latin typeface="+mj-lt"/>
              </a:rPr>
              <a:t>High RTO/RPO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E4327-A75E-9C4D-8A81-0EF5A4197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937087-C35C-A943-A04F-243BDAAE59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oyota Type Boo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oyota Type Book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AB7E46-357D-4512-A33B-F63B26A547CE}"/>
              </a:ext>
            </a:extLst>
          </p:cNvPr>
          <p:cNvSpPr txBox="1"/>
          <p:nvPr/>
        </p:nvSpPr>
        <p:spPr>
          <a:xfrm rot="19919807">
            <a:off x="7658249" y="3050115"/>
            <a:ext cx="9877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Auto approval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C28653-DEA4-40CB-BA10-D745FB9EDA72}"/>
              </a:ext>
            </a:extLst>
          </p:cNvPr>
          <p:cNvSpPr txBox="1"/>
          <p:nvPr/>
        </p:nvSpPr>
        <p:spPr>
          <a:xfrm rot="1569083">
            <a:off x="9735009" y="2975973"/>
            <a:ext cx="9284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rgbClr val="FF0000"/>
                </a:solidFill>
              </a:rPr>
              <a:t>CIO Approval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644B88-6683-4D4B-A501-B443A8783136}"/>
              </a:ext>
            </a:extLst>
          </p:cNvPr>
          <p:cNvSpPr txBox="1"/>
          <p:nvPr/>
        </p:nvSpPr>
        <p:spPr>
          <a:xfrm rot="5400000">
            <a:off x="8884727" y="2990772"/>
            <a:ext cx="84991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>
                <a:solidFill>
                  <a:srgbClr val="00B050"/>
                </a:solidFill>
              </a:rPr>
              <a:t>BIO Approval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011D13-6C79-4CEA-9550-EE5551B65A75}"/>
              </a:ext>
            </a:extLst>
          </p:cNvPr>
          <p:cNvSpPr/>
          <p:nvPr/>
        </p:nvSpPr>
        <p:spPr>
          <a:xfrm>
            <a:off x="6178849" y="3625879"/>
            <a:ext cx="2146041" cy="2431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855D20-B2E9-4BA1-84B1-D3E28F884637}"/>
              </a:ext>
            </a:extLst>
          </p:cNvPr>
          <p:cNvSpPr/>
          <p:nvPr/>
        </p:nvSpPr>
        <p:spPr>
          <a:xfrm>
            <a:off x="5340372" y="3046758"/>
            <a:ext cx="2146041" cy="2431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8951D22-433A-4FC6-B89C-017EDFC32EB0}"/>
              </a:ext>
            </a:extLst>
          </p:cNvPr>
          <p:cNvSpPr/>
          <p:nvPr/>
        </p:nvSpPr>
        <p:spPr>
          <a:xfrm>
            <a:off x="6733181" y="3625878"/>
            <a:ext cx="1529542" cy="20634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Related image">
            <a:extLst>
              <a:ext uri="{FF2B5EF4-FFF2-40B4-BE49-F238E27FC236}">
                <a16:creationId xmlns:a16="http://schemas.microsoft.com/office/drawing/2014/main" id="{C43334BA-EFD9-4068-9D6F-996EF28B1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539" y="3676556"/>
            <a:ext cx="463160" cy="46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BC87134-D270-472A-835B-DFA425547CE6}"/>
              </a:ext>
            </a:extLst>
          </p:cNvPr>
          <p:cNvSpPr/>
          <p:nvPr/>
        </p:nvSpPr>
        <p:spPr>
          <a:xfrm>
            <a:off x="6804770" y="4140807"/>
            <a:ext cx="412541" cy="1463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04743A-EF70-406C-982E-7AC9849B9816}"/>
              </a:ext>
            </a:extLst>
          </p:cNvPr>
          <p:cNvSpPr txBox="1"/>
          <p:nvPr/>
        </p:nvSpPr>
        <p:spPr>
          <a:xfrm>
            <a:off x="6834922" y="4107555"/>
            <a:ext cx="372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AZ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308F5C-EAA7-4F77-8584-1C040802C832}"/>
              </a:ext>
            </a:extLst>
          </p:cNvPr>
          <p:cNvSpPr/>
          <p:nvPr/>
        </p:nvSpPr>
        <p:spPr>
          <a:xfrm>
            <a:off x="6925434" y="4395085"/>
            <a:ext cx="174567" cy="2860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EFD6B4-949D-4C56-BF5F-A33658BEC5F5}"/>
              </a:ext>
            </a:extLst>
          </p:cNvPr>
          <p:cNvSpPr/>
          <p:nvPr/>
        </p:nvSpPr>
        <p:spPr>
          <a:xfrm>
            <a:off x="6868174" y="4792059"/>
            <a:ext cx="273392" cy="72866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3239221-12E3-48B0-B1B7-3CBA10E121E2}"/>
              </a:ext>
            </a:extLst>
          </p:cNvPr>
          <p:cNvSpPr/>
          <p:nvPr/>
        </p:nvSpPr>
        <p:spPr>
          <a:xfrm>
            <a:off x="6934205" y="4834188"/>
            <a:ext cx="149629" cy="174567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BC286A1-3194-4EF2-8540-26B5F7CEB0B8}"/>
              </a:ext>
            </a:extLst>
          </p:cNvPr>
          <p:cNvSpPr/>
          <p:nvPr/>
        </p:nvSpPr>
        <p:spPr>
          <a:xfrm>
            <a:off x="6936981" y="5061405"/>
            <a:ext cx="149629" cy="174567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8580FDD-0729-4DE0-BCCD-9844023CD02F}"/>
              </a:ext>
            </a:extLst>
          </p:cNvPr>
          <p:cNvSpPr/>
          <p:nvPr/>
        </p:nvSpPr>
        <p:spPr>
          <a:xfrm>
            <a:off x="6934205" y="5278921"/>
            <a:ext cx="149629" cy="174567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A1923AA-5B99-4360-9753-AF6D4BCE0307}"/>
              </a:ext>
            </a:extLst>
          </p:cNvPr>
          <p:cNvSpPr/>
          <p:nvPr/>
        </p:nvSpPr>
        <p:spPr>
          <a:xfrm>
            <a:off x="7281691" y="4140807"/>
            <a:ext cx="412541" cy="1463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D2CBE-01A2-4576-8D79-A28F89FDBBC4}"/>
              </a:ext>
            </a:extLst>
          </p:cNvPr>
          <p:cNvSpPr txBox="1"/>
          <p:nvPr/>
        </p:nvSpPr>
        <p:spPr>
          <a:xfrm>
            <a:off x="7311843" y="4107555"/>
            <a:ext cx="372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AZ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D9657D4-16F6-4D7D-A0B9-553716F8C943}"/>
              </a:ext>
            </a:extLst>
          </p:cNvPr>
          <p:cNvSpPr/>
          <p:nvPr/>
        </p:nvSpPr>
        <p:spPr>
          <a:xfrm>
            <a:off x="7402355" y="4395085"/>
            <a:ext cx="174567" cy="2860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3B8C86-2AE3-4C89-8652-367FE0C543E2}"/>
              </a:ext>
            </a:extLst>
          </p:cNvPr>
          <p:cNvSpPr/>
          <p:nvPr/>
        </p:nvSpPr>
        <p:spPr>
          <a:xfrm>
            <a:off x="7345095" y="4792059"/>
            <a:ext cx="273392" cy="72866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BC889DE-8B23-4190-9810-BBDECE7E6CAE}"/>
              </a:ext>
            </a:extLst>
          </p:cNvPr>
          <p:cNvSpPr/>
          <p:nvPr/>
        </p:nvSpPr>
        <p:spPr>
          <a:xfrm>
            <a:off x="7411126" y="4834188"/>
            <a:ext cx="149629" cy="174567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E20DED7-1BE9-46B1-87D9-896F8F8AC0AC}"/>
              </a:ext>
            </a:extLst>
          </p:cNvPr>
          <p:cNvSpPr/>
          <p:nvPr/>
        </p:nvSpPr>
        <p:spPr>
          <a:xfrm>
            <a:off x="7413902" y="5061405"/>
            <a:ext cx="149629" cy="174567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0C99101-E01C-4E15-B2DA-AF1C48675C67}"/>
              </a:ext>
            </a:extLst>
          </p:cNvPr>
          <p:cNvSpPr/>
          <p:nvPr/>
        </p:nvSpPr>
        <p:spPr>
          <a:xfrm>
            <a:off x="7411126" y="5278921"/>
            <a:ext cx="149629" cy="174567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9096F20-6C19-43DC-9776-036B17B8D348}"/>
              </a:ext>
            </a:extLst>
          </p:cNvPr>
          <p:cNvSpPr/>
          <p:nvPr/>
        </p:nvSpPr>
        <p:spPr>
          <a:xfrm>
            <a:off x="7765993" y="4141949"/>
            <a:ext cx="412541" cy="1463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77E906-4B22-4617-8A63-59327AF839C0}"/>
              </a:ext>
            </a:extLst>
          </p:cNvPr>
          <p:cNvSpPr txBox="1"/>
          <p:nvPr/>
        </p:nvSpPr>
        <p:spPr>
          <a:xfrm>
            <a:off x="7796145" y="4108697"/>
            <a:ext cx="422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AZ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EAAC692-765A-4257-B67D-60D62F713E40}"/>
              </a:ext>
            </a:extLst>
          </p:cNvPr>
          <p:cNvSpPr/>
          <p:nvPr/>
        </p:nvSpPr>
        <p:spPr>
          <a:xfrm>
            <a:off x="7886657" y="4396227"/>
            <a:ext cx="174567" cy="2860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F9CAD47-0A5B-434F-B1F3-84D5D2EEE827}"/>
              </a:ext>
            </a:extLst>
          </p:cNvPr>
          <p:cNvSpPr/>
          <p:nvPr/>
        </p:nvSpPr>
        <p:spPr>
          <a:xfrm>
            <a:off x="7829397" y="4793201"/>
            <a:ext cx="273392" cy="72866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821EDC1-949A-4873-8BED-3DE036B177E4}"/>
              </a:ext>
            </a:extLst>
          </p:cNvPr>
          <p:cNvSpPr/>
          <p:nvPr/>
        </p:nvSpPr>
        <p:spPr>
          <a:xfrm>
            <a:off x="7895428" y="4835330"/>
            <a:ext cx="149629" cy="174567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FDF5B1A-9B96-42B7-979F-C4798FBB7EAF}"/>
              </a:ext>
            </a:extLst>
          </p:cNvPr>
          <p:cNvSpPr/>
          <p:nvPr/>
        </p:nvSpPr>
        <p:spPr>
          <a:xfrm>
            <a:off x="7898204" y="5062547"/>
            <a:ext cx="149629" cy="174567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8831129-7E8C-4729-BA72-A379E1A48DD8}"/>
              </a:ext>
            </a:extLst>
          </p:cNvPr>
          <p:cNvSpPr/>
          <p:nvPr/>
        </p:nvSpPr>
        <p:spPr>
          <a:xfrm>
            <a:off x="7895428" y="5280063"/>
            <a:ext cx="149629" cy="174567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5C6B35C-A70C-4F07-9D1C-69C35D8E23F6}"/>
              </a:ext>
            </a:extLst>
          </p:cNvPr>
          <p:cNvSpPr txBox="1"/>
          <p:nvPr/>
        </p:nvSpPr>
        <p:spPr>
          <a:xfrm>
            <a:off x="5592467" y="4415332"/>
            <a:ext cx="1010213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>
                <a:solidFill>
                  <a:srgbClr val="92D050"/>
                </a:solidFill>
              </a:rPr>
              <a:t>EKS Management</a:t>
            </a:r>
          </a:p>
          <a:p>
            <a:endParaRPr lang="en-US" sz="900"/>
          </a:p>
          <a:p>
            <a:endParaRPr lang="en-US" sz="900"/>
          </a:p>
          <a:p>
            <a:endParaRPr lang="en-US" sz="900"/>
          </a:p>
          <a:p>
            <a:r>
              <a:rPr lang="en-US" sz="900">
                <a:solidFill>
                  <a:srgbClr val="FFFF00"/>
                </a:solidFill>
              </a:rPr>
              <a:t>Worker Node</a:t>
            </a:r>
          </a:p>
          <a:p>
            <a:endParaRPr lang="en-US" sz="900"/>
          </a:p>
          <a:p>
            <a:r>
              <a:rPr lang="en-US" sz="900">
                <a:solidFill>
                  <a:srgbClr val="0070C0"/>
                </a:solidFill>
              </a:rPr>
              <a:t>Pods/Containers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F587AD9-BAE5-4404-9515-3BFFA04F3C9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647936" y="4538109"/>
            <a:ext cx="277498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8DD980A-9466-4CEE-94B3-D9A7A41C4F31}"/>
              </a:ext>
            </a:extLst>
          </p:cNvPr>
          <p:cNvCxnSpPr>
            <a:cxnSpLocks/>
          </p:cNvCxnSpPr>
          <p:nvPr/>
        </p:nvCxnSpPr>
        <p:spPr>
          <a:xfrm>
            <a:off x="6437980" y="5089230"/>
            <a:ext cx="416668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47B5DC6-2283-4B9F-9EFC-7802A730B95E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6632914" y="5366204"/>
            <a:ext cx="301291" cy="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DCA846B-D6A0-43E9-A594-65449824AC30}"/>
              </a:ext>
            </a:extLst>
          </p:cNvPr>
          <p:cNvSpPr txBox="1"/>
          <p:nvPr/>
        </p:nvSpPr>
        <p:spPr>
          <a:xfrm>
            <a:off x="7117023" y="5660826"/>
            <a:ext cx="4305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CaaS                      IaaS                     </a:t>
            </a:r>
            <a:r>
              <a:rPr lang="en-US" err="1"/>
              <a:t>IaaS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846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4">
            <a:extLst>
              <a:ext uri="{FF2B5EF4-FFF2-40B4-BE49-F238E27FC236}">
                <a16:creationId xmlns:a16="http://schemas.microsoft.com/office/drawing/2014/main" id="{D72C08DE-6F33-4F59-B66B-558BC24F9173}"/>
              </a:ext>
            </a:extLst>
          </p:cNvPr>
          <p:cNvSpPr txBox="1">
            <a:spLocks/>
          </p:cNvSpPr>
          <p:nvPr/>
        </p:nvSpPr>
        <p:spPr>
          <a:xfrm>
            <a:off x="0" y="34920"/>
            <a:ext cx="10332720" cy="879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solidFill>
                  <a:srgbClr val="FF0000"/>
                </a:solidFill>
                <a:latin typeface="Toyota Type" panose="020B0602020202020204" pitchFamily="34" charset="0"/>
                <a:cs typeface="Toyota Type" panose="020B0602020202020204" pitchFamily="34" charset="0"/>
              </a:rPr>
              <a:t>TFS Technology Landscape for Cloud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9D05F42F-4031-4C1B-9AB0-BE0DA04036A5}"/>
              </a:ext>
            </a:extLst>
          </p:cNvPr>
          <p:cNvSpPr/>
          <p:nvPr/>
        </p:nvSpPr>
        <p:spPr>
          <a:xfrm>
            <a:off x="943131" y="5466395"/>
            <a:ext cx="10542424" cy="3925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t"/>
          <a:lstStyle/>
          <a:p>
            <a:pPr defTabSz="1219170"/>
            <a:r>
              <a:rPr lang="en-US" sz="1867">
                <a:solidFill>
                  <a:prstClr val="white"/>
                </a:solidFill>
                <a:latin typeface="Calibri"/>
              </a:rPr>
              <a:t>  Logging/Monitoring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7A4598B-A188-4128-98B0-0A408731AC2E}"/>
              </a:ext>
            </a:extLst>
          </p:cNvPr>
          <p:cNvSpPr/>
          <p:nvPr/>
        </p:nvSpPr>
        <p:spPr>
          <a:xfrm>
            <a:off x="938696" y="4330261"/>
            <a:ext cx="8848928" cy="284279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219170"/>
            <a:r>
              <a:rPr lang="en-US" sz="1867">
                <a:solidFill>
                  <a:prstClr val="white"/>
                </a:solidFill>
                <a:latin typeface="Calibri"/>
              </a:rPr>
              <a:t>Storage</a:t>
            </a:r>
            <a:endParaRPr lang="en-US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26BDC2BC-91BC-4AD4-87E7-908A9C112732}"/>
              </a:ext>
            </a:extLst>
          </p:cNvPr>
          <p:cNvSpPr/>
          <p:nvPr/>
        </p:nvSpPr>
        <p:spPr>
          <a:xfrm>
            <a:off x="934663" y="4612301"/>
            <a:ext cx="8848928" cy="29836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219170"/>
            <a:r>
              <a:rPr lang="en-US" sz="1867">
                <a:solidFill>
                  <a:prstClr val="white"/>
                </a:solidFill>
                <a:latin typeface="Calibri"/>
              </a:rPr>
              <a:t>Network</a:t>
            </a:r>
            <a:endParaRPr lang="en-US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7663AC7-E764-4FBC-BFDE-BAE31BCDD257}"/>
              </a:ext>
            </a:extLst>
          </p:cNvPr>
          <p:cNvSpPr/>
          <p:nvPr/>
        </p:nvSpPr>
        <p:spPr>
          <a:xfrm>
            <a:off x="9798262" y="1069885"/>
            <a:ext cx="860279" cy="41203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 defTabSz="1219170"/>
            <a:r>
              <a:rPr lang="en-US" sz="2133" b="1">
                <a:solidFill>
                  <a:prstClr val="black"/>
                </a:solidFill>
                <a:latin typeface="Calibri"/>
              </a:rPr>
              <a:t>PaaS</a:t>
            </a:r>
          </a:p>
        </p:txBody>
      </p:sp>
      <p:sp>
        <p:nvSpPr>
          <p:cNvPr id="127" name="Rounded Rectangle 319">
            <a:extLst>
              <a:ext uri="{FF2B5EF4-FFF2-40B4-BE49-F238E27FC236}">
                <a16:creationId xmlns:a16="http://schemas.microsoft.com/office/drawing/2014/main" id="{126D8C72-4A4E-4E1C-9C29-3F4CB965E6AB}"/>
              </a:ext>
            </a:extLst>
          </p:cNvPr>
          <p:cNvSpPr/>
          <p:nvPr/>
        </p:nvSpPr>
        <p:spPr>
          <a:xfrm>
            <a:off x="919657" y="6431040"/>
            <a:ext cx="2610952" cy="287115"/>
          </a:xfrm>
          <a:prstGeom prst="roundRect">
            <a:avLst/>
          </a:prstGeom>
          <a:solidFill>
            <a:schemeClr val="bg1">
              <a:lumMod val="85000"/>
              <a:alpha val="70000"/>
            </a:schemeClr>
          </a:solidFill>
          <a:ln w="12700" cap="flat">
            <a:solidFill>
              <a:srgbClr val="FFFF00"/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r>
              <a:rPr lang="en-US" sz="2400">
                <a:solidFill>
                  <a:sysClr val="windowText" lastClr="000000"/>
                </a:solidFill>
                <a:latin typeface="Calibri"/>
              </a:rPr>
              <a:t>In POC</a:t>
            </a:r>
          </a:p>
        </p:txBody>
      </p:sp>
      <p:sp>
        <p:nvSpPr>
          <p:cNvPr id="129" name="Rounded Rectangle 320">
            <a:extLst>
              <a:ext uri="{FF2B5EF4-FFF2-40B4-BE49-F238E27FC236}">
                <a16:creationId xmlns:a16="http://schemas.microsoft.com/office/drawing/2014/main" id="{5C73A725-C905-4720-A53A-F66121BF873D}"/>
              </a:ext>
            </a:extLst>
          </p:cNvPr>
          <p:cNvSpPr/>
          <p:nvPr/>
        </p:nvSpPr>
        <p:spPr>
          <a:xfrm>
            <a:off x="3896705" y="6431040"/>
            <a:ext cx="2610952" cy="287115"/>
          </a:xfrm>
          <a:prstGeom prst="roundRect">
            <a:avLst/>
          </a:prstGeom>
          <a:solidFill>
            <a:schemeClr val="bg1">
              <a:lumMod val="85000"/>
              <a:alpha val="70000"/>
            </a:schemeClr>
          </a:solidFill>
          <a:ln w="12700" cap="flat">
            <a:solidFill>
              <a:srgbClr val="FF0000"/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r>
              <a:rPr lang="en-US" sz="2400">
                <a:solidFill>
                  <a:sysClr val="windowText" lastClr="000000"/>
                </a:solidFill>
                <a:latin typeface="Calibri"/>
              </a:rPr>
              <a:t>Future Evaluation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E0BE05B7-AACC-4C02-A246-C29513090720}"/>
              </a:ext>
            </a:extLst>
          </p:cNvPr>
          <p:cNvSpPr/>
          <p:nvPr/>
        </p:nvSpPr>
        <p:spPr>
          <a:xfrm>
            <a:off x="943130" y="4903872"/>
            <a:ext cx="8864772" cy="306351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219170"/>
            <a:r>
              <a:rPr lang="en-US" sz="1867">
                <a:solidFill>
                  <a:prstClr val="white"/>
                </a:solidFill>
                <a:latin typeface="Calibri"/>
              </a:rPr>
              <a:t>Public Cloud Infrastructure</a:t>
            </a:r>
          </a:p>
        </p:txBody>
      </p:sp>
      <p:sp>
        <p:nvSpPr>
          <p:cNvPr id="133" name="Rounded Rectangle 326">
            <a:extLst>
              <a:ext uri="{FF2B5EF4-FFF2-40B4-BE49-F238E27FC236}">
                <a16:creationId xmlns:a16="http://schemas.microsoft.com/office/drawing/2014/main" id="{93B5DEEA-9460-4163-9F62-1DD8503D1569}"/>
              </a:ext>
            </a:extLst>
          </p:cNvPr>
          <p:cNvSpPr/>
          <p:nvPr/>
        </p:nvSpPr>
        <p:spPr>
          <a:xfrm>
            <a:off x="6716197" y="6442130"/>
            <a:ext cx="2610952" cy="287115"/>
          </a:xfrm>
          <a:prstGeom prst="roundRect">
            <a:avLst/>
          </a:prstGeom>
          <a:solidFill>
            <a:schemeClr val="bg1">
              <a:lumMod val="85000"/>
              <a:alpha val="70000"/>
            </a:schemeClr>
          </a:solidFill>
          <a:ln w="12700" cap="flat">
            <a:solidFill>
              <a:srgbClr val="FFC000"/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r>
              <a:rPr lang="en-US" sz="2400">
                <a:solidFill>
                  <a:sysClr val="windowText" lastClr="000000"/>
                </a:solidFill>
                <a:latin typeface="Calibri"/>
              </a:rPr>
              <a:t>In Pilot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D557F99F-1DD7-4B73-92AD-C34565D85FA1}"/>
              </a:ext>
            </a:extLst>
          </p:cNvPr>
          <p:cNvSpPr/>
          <p:nvPr/>
        </p:nvSpPr>
        <p:spPr>
          <a:xfrm>
            <a:off x="938696" y="1464548"/>
            <a:ext cx="8841480" cy="391863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219170"/>
            <a:r>
              <a:rPr lang="en-US" sz="1867">
                <a:solidFill>
                  <a:prstClr val="white"/>
                </a:solidFill>
                <a:latin typeface="Calibri"/>
              </a:rPr>
              <a:t>Automation / Orchestration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4A7EF6B-A541-4F7E-B9B2-69E7D188A7D8}"/>
              </a:ext>
            </a:extLst>
          </p:cNvPr>
          <p:cNvSpPr/>
          <p:nvPr/>
        </p:nvSpPr>
        <p:spPr>
          <a:xfrm>
            <a:off x="938698" y="2530239"/>
            <a:ext cx="8843719" cy="383139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219170"/>
            <a:r>
              <a:rPr lang="en-US" sz="1867">
                <a:solidFill>
                  <a:prstClr val="white"/>
                </a:solidFill>
                <a:latin typeface="Calibri"/>
              </a:rPr>
              <a:t>Configuration Management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368C51BD-E488-4EA8-A3F6-E28AAE34EBA1}"/>
              </a:ext>
            </a:extLst>
          </p:cNvPr>
          <p:cNvSpPr/>
          <p:nvPr/>
        </p:nvSpPr>
        <p:spPr>
          <a:xfrm>
            <a:off x="938695" y="2913378"/>
            <a:ext cx="8859035" cy="377184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219170"/>
            <a:r>
              <a:rPr lang="en-US" sz="1867">
                <a:solidFill>
                  <a:prstClr val="white"/>
                </a:solidFill>
                <a:latin typeface="Calibri"/>
              </a:rPr>
              <a:t>Patch Management</a:t>
            </a:r>
          </a:p>
        </p:txBody>
      </p:sp>
      <p:pic>
        <p:nvPicPr>
          <p:cNvPr id="144" name="Picture 34" descr="Image result for Active Directory">
            <a:hlinkClick r:id="rId3"/>
            <a:extLst>
              <a:ext uri="{FF2B5EF4-FFF2-40B4-BE49-F238E27FC236}">
                <a16:creationId xmlns:a16="http://schemas.microsoft.com/office/drawing/2014/main" id="{E095C7FB-2ADB-4365-AA36-DBC29ED40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261" y="5170913"/>
            <a:ext cx="656145" cy="49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" name="Picture 36" descr="Image result for centrify">
            <a:hlinkClick r:id="rId5"/>
            <a:extLst>
              <a:ext uri="{FF2B5EF4-FFF2-40B4-BE49-F238E27FC236}">
                <a16:creationId xmlns:a16="http://schemas.microsoft.com/office/drawing/2014/main" id="{3F418104-BF2C-423B-9833-02FADB81C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547" y="5337251"/>
            <a:ext cx="913448" cy="165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7317D13B-52D2-43CD-88F2-0AFA790706E8}"/>
              </a:ext>
            </a:extLst>
          </p:cNvPr>
          <p:cNvSpPr txBox="1"/>
          <p:nvPr/>
        </p:nvSpPr>
        <p:spPr>
          <a:xfrm>
            <a:off x="6169597" y="2973740"/>
            <a:ext cx="943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sz="1600">
                <a:solidFill>
                  <a:prstClr val="black"/>
                </a:solidFill>
                <a:latin typeface="Calibri"/>
              </a:rPr>
              <a:t>Satellite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201D30DF-EBEA-4912-B07F-AA259BC4EF37}"/>
              </a:ext>
            </a:extLst>
          </p:cNvPr>
          <p:cNvSpPr/>
          <p:nvPr/>
        </p:nvSpPr>
        <p:spPr>
          <a:xfrm>
            <a:off x="931397" y="3667703"/>
            <a:ext cx="8851020" cy="341771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219170"/>
            <a:r>
              <a:rPr lang="en-US" sz="1867">
                <a:solidFill>
                  <a:prstClr val="white"/>
                </a:solidFill>
                <a:latin typeface="Calibri"/>
              </a:rPr>
              <a:t>Operating Systems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9D5DE069-5313-4F9F-91B1-C837697FB64A}"/>
              </a:ext>
            </a:extLst>
          </p:cNvPr>
          <p:cNvSpPr/>
          <p:nvPr/>
        </p:nvSpPr>
        <p:spPr>
          <a:xfrm>
            <a:off x="931397" y="3277024"/>
            <a:ext cx="8851020" cy="405793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219170"/>
            <a:r>
              <a:rPr lang="en-US" sz="1867">
                <a:solidFill>
                  <a:prstClr val="white"/>
                </a:solidFill>
                <a:latin typeface="Calibri"/>
              </a:rPr>
              <a:t>Database Platforms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81822E7-A021-4DD9-8591-BF63F75499F4}"/>
              </a:ext>
            </a:extLst>
          </p:cNvPr>
          <p:cNvSpPr txBox="1"/>
          <p:nvPr/>
        </p:nvSpPr>
        <p:spPr>
          <a:xfrm>
            <a:off x="4744191" y="5523924"/>
            <a:ext cx="186531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sz="1467">
                <a:solidFill>
                  <a:prstClr val="black"/>
                </a:solidFill>
                <a:latin typeface="Calibri"/>
              </a:rPr>
              <a:t>Operations Manager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F5E916A1-1726-46BE-AFC4-4392FA6AEC15}"/>
              </a:ext>
            </a:extLst>
          </p:cNvPr>
          <p:cNvSpPr/>
          <p:nvPr/>
        </p:nvSpPr>
        <p:spPr>
          <a:xfrm>
            <a:off x="931396" y="1077748"/>
            <a:ext cx="8851021" cy="41016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219170"/>
            <a:r>
              <a:rPr lang="en-US" sz="1867">
                <a:solidFill>
                  <a:prstClr val="white"/>
                </a:solidFill>
                <a:latin typeface="Calibri"/>
              </a:rPr>
              <a:t>Job Scheduler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759BDDF1-0D3F-4107-90A9-5939C10983C5}"/>
              </a:ext>
            </a:extLst>
          </p:cNvPr>
          <p:cNvSpPr/>
          <p:nvPr/>
        </p:nvSpPr>
        <p:spPr>
          <a:xfrm>
            <a:off x="938696" y="2170277"/>
            <a:ext cx="8843720" cy="359963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219170"/>
            <a:r>
              <a:rPr lang="en-US" sz="1867">
                <a:solidFill>
                  <a:prstClr val="white"/>
                </a:solidFill>
                <a:latin typeface="Calibri"/>
              </a:rPr>
              <a:t>IP Management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BFEFF83F-710E-437D-990D-605E4362F7E6}"/>
              </a:ext>
            </a:extLst>
          </p:cNvPr>
          <p:cNvSpPr/>
          <p:nvPr/>
        </p:nvSpPr>
        <p:spPr>
          <a:xfrm>
            <a:off x="931397" y="1843130"/>
            <a:ext cx="8851020" cy="37794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219170"/>
            <a:r>
              <a:rPr lang="en-US" sz="1867">
                <a:solidFill>
                  <a:prstClr val="white"/>
                </a:solidFill>
                <a:latin typeface="Calibri"/>
              </a:rPr>
              <a:t>Backup</a:t>
            </a:r>
          </a:p>
        </p:txBody>
      </p:sp>
      <p:pic>
        <p:nvPicPr>
          <p:cNvPr id="184" name="Picture 84" descr="Image result for vormetric">
            <a:hlinkClick r:id="rId7"/>
            <a:extLst>
              <a:ext uri="{FF2B5EF4-FFF2-40B4-BE49-F238E27FC236}">
                <a16:creationId xmlns:a16="http://schemas.microsoft.com/office/drawing/2014/main" id="{88BAE14B-E348-450D-9B59-1FB67531F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316" y="5310169"/>
            <a:ext cx="1164149" cy="179300"/>
          </a:xfrm>
          <a:prstGeom prst="rect">
            <a:avLst/>
          </a:prstGeom>
          <a:noFill/>
          <a:ln w="12700">
            <a:solidFill>
              <a:srgbClr val="FFFF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5" name="Rectangle 184">
            <a:extLst>
              <a:ext uri="{FF2B5EF4-FFF2-40B4-BE49-F238E27FC236}">
                <a16:creationId xmlns:a16="http://schemas.microsoft.com/office/drawing/2014/main" id="{08EBF7CD-76A4-4F70-A870-63F6256CF2B2}"/>
              </a:ext>
            </a:extLst>
          </p:cNvPr>
          <p:cNvSpPr/>
          <p:nvPr/>
        </p:nvSpPr>
        <p:spPr>
          <a:xfrm>
            <a:off x="933023" y="4009474"/>
            <a:ext cx="8859035" cy="3276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219170"/>
            <a:r>
              <a:rPr lang="en-US" sz="1867">
                <a:solidFill>
                  <a:prstClr val="white"/>
                </a:solidFill>
                <a:latin typeface="Calibri"/>
              </a:rPr>
              <a:t>Virtualization / Containers</a:t>
            </a:r>
            <a:r>
              <a:rPr lang="en-US" sz="1733">
                <a:solidFill>
                  <a:prstClr val="white"/>
                </a:solidFill>
                <a:latin typeface="Calibri"/>
              </a:rPr>
              <a:t> 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C337A185-F086-441F-AB24-BF0BA3FD3793}"/>
              </a:ext>
            </a:extLst>
          </p:cNvPr>
          <p:cNvSpPr/>
          <p:nvPr/>
        </p:nvSpPr>
        <p:spPr>
          <a:xfrm>
            <a:off x="10656623" y="1069885"/>
            <a:ext cx="816910" cy="41203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 defTabSz="1219170"/>
            <a:r>
              <a:rPr lang="en-US" sz="2133" b="1">
                <a:solidFill>
                  <a:prstClr val="black"/>
                </a:solidFill>
                <a:latin typeface="Calibri"/>
              </a:rPr>
              <a:t>SaaS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9BE33D99-D545-4D51-927D-FFFF961635AB}"/>
              </a:ext>
            </a:extLst>
          </p:cNvPr>
          <p:cNvSpPr/>
          <p:nvPr/>
        </p:nvSpPr>
        <p:spPr>
          <a:xfrm>
            <a:off x="6303215" y="5219527"/>
            <a:ext cx="735128" cy="369332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 defTabSz="1219170"/>
            <a:r>
              <a:rPr lang="en-US" sz="1600" b="1">
                <a:ln w="11430"/>
                <a:gradFill>
                  <a:gsLst>
                    <a:gs pos="0">
                      <a:srgbClr val="F79646">
                        <a:tint val="90000"/>
                        <a:satMod val="120000"/>
                      </a:srgbClr>
                    </a:gs>
                    <a:gs pos="25000">
                      <a:srgbClr val="F79646">
                        <a:tint val="93000"/>
                        <a:satMod val="120000"/>
                      </a:srgbClr>
                    </a:gs>
                    <a:gs pos="50000">
                      <a:srgbClr val="F79646">
                        <a:shade val="89000"/>
                        <a:satMod val="110000"/>
                      </a:srgbClr>
                    </a:gs>
                    <a:gs pos="75000">
                      <a:srgbClr val="F79646">
                        <a:tint val="93000"/>
                        <a:satMod val="120000"/>
                      </a:srgbClr>
                    </a:gs>
                    <a:gs pos="100000">
                      <a:srgbClr val="F79646">
                        <a:tint val="90000"/>
                        <a:satMod val="120000"/>
                      </a:srgb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alibri"/>
              </a:rPr>
              <a:t>CASB</a:t>
            </a:r>
            <a:endParaRPr lang="en-US" sz="2133" b="1">
              <a:ln w="11430"/>
              <a:gradFill>
                <a:gsLst>
                  <a:gs pos="0">
                    <a:srgbClr val="F79646">
                      <a:tint val="90000"/>
                      <a:satMod val="120000"/>
                    </a:srgbClr>
                  </a:gs>
                  <a:gs pos="25000">
                    <a:srgbClr val="F79646">
                      <a:tint val="93000"/>
                      <a:satMod val="120000"/>
                    </a:srgbClr>
                  </a:gs>
                  <a:gs pos="50000">
                    <a:srgbClr val="F79646">
                      <a:shade val="89000"/>
                      <a:satMod val="110000"/>
                    </a:srgbClr>
                  </a:gs>
                  <a:gs pos="75000">
                    <a:srgbClr val="F79646">
                      <a:tint val="93000"/>
                      <a:satMod val="120000"/>
                    </a:srgbClr>
                  </a:gs>
                  <a:gs pos="100000">
                    <a:srgbClr val="F79646">
                      <a:tint val="90000"/>
                      <a:satMod val="120000"/>
                    </a:srgb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Calibri"/>
            </a:endParaRPr>
          </a:p>
        </p:txBody>
      </p:sp>
      <p:pic>
        <p:nvPicPr>
          <p:cNvPr id="188" name="Picture 28" descr="Image result for symantec VIP">
            <a:hlinkClick r:id="rId9"/>
            <a:extLst>
              <a:ext uri="{FF2B5EF4-FFF2-40B4-BE49-F238E27FC236}">
                <a16:creationId xmlns:a16="http://schemas.microsoft.com/office/drawing/2014/main" id="{02DBE519-9CAE-43C8-B839-88A185A02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571" y="5269863"/>
            <a:ext cx="529864" cy="24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9" name="Rectangle 188">
            <a:extLst>
              <a:ext uri="{FF2B5EF4-FFF2-40B4-BE49-F238E27FC236}">
                <a16:creationId xmlns:a16="http://schemas.microsoft.com/office/drawing/2014/main" id="{5BCEC98B-59E5-4AB5-ADB4-0D4593C401A9}"/>
              </a:ext>
            </a:extLst>
          </p:cNvPr>
          <p:cNvSpPr/>
          <p:nvPr/>
        </p:nvSpPr>
        <p:spPr>
          <a:xfrm>
            <a:off x="7176348" y="5200174"/>
            <a:ext cx="1050992" cy="338554"/>
          </a:xfrm>
          <a:prstGeom prst="rect">
            <a:avLst/>
          </a:prstGeom>
          <a:noFill/>
          <a:ln>
            <a:solidFill>
              <a:srgbClr val="FFFF00"/>
            </a:solidFill>
            <a:prstDash val="sysDash"/>
          </a:ln>
        </p:spPr>
        <p:txBody>
          <a:bodyPr wrap="none" lIns="121920" tIns="60960" rIns="121920" bIns="6096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 defTabSz="1219170"/>
            <a:r>
              <a:rPr lang="en-US" sz="1400" b="1">
                <a:ln w="11430"/>
                <a:gradFill>
                  <a:gsLst>
                    <a:gs pos="0">
                      <a:srgbClr val="C0504D">
                        <a:tint val="70000"/>
                        <a:satMod val="245000"/>
                      </a:srgbClr>
                    </a:gs>
                    <a:gs pos="75000">
                      <a:srgbClr val="C0504D">
                        <a:tint val="90000"/>
                        <a:shade val="60000"/>
                        <a:satMod val="240000"/>
                      </a:srgbClr>
                    </a:gs>
                    <a:gs pos="100000">
                      <a:srgbClr val="C0504D">
                        <a:tint val="100000"/>
                        <a:shade val="50000"/>
                        <a:satMod val="240000"/>
                      </a:srgb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Calibri"/>
              </a:rPr>
              <a:t>Encryption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C6E54B3B-87C8-47B3-9B3B-F64AE4B6213B}"/>
              </a:ext>
            </a:extLst>
          </p:cNvPr>
          <p:cNvSpPr/>
          <p:nvPr/>
        </p:nvSpPr>
        <p:spPr>
          <a:xfrm>
            <a:off x="931396" y="5195039"/>
            <a:ext cx="10548816" cy="324833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219170"/>
            <a:r>
              <a:rPr lang="en-US" sz="1867">
                <a:solidFill>
                  <a:prstClr val="white"/>
                </a:solidFill>
                <a:latin typeface="Calibri"/>
              </a:rPr>
              <a:t>Security/IAM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35882289-B224-4010-9694-54CEDDEA29E6}"/>
              </a:ext>
            </a:extLst>
          </p:cNvPr>
          <p:cNvSpPr/>
          <p:nvPr/>
        </p:nvSpPr>
        <p:spPr>
          <a:xfrm>
            <a:off x="7549119" y="5166833"/>
            <a:ext cx="735128" cy="369332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 defTabSz="1219170"/>
            <a:r>
              <a:rPr lang="en-US" sz="1600" b="1">
                <a:ln w="11430"/>
                <a:gradFill>
                  <a:gsLst>
                    <a:gs pos="0">
                      <a:srgbClr val="F79646">
                        <a:tint val="90000"/>
                        <a:satMod val="120000"/>
                      </a:srgbClr>
                    </a:gs>
                    <a:gs pos="25000">
                      <a:srgbClr val="F79646">
                        <a:tint val="93000"/>
                        <a:satMod val="120000"/>
                      </a:srgbClr>
                    </a:gs>
                    <a:gs pos="50000">
                      <a:srgbClr val="F79646">
                        <a:shade val="89000"/>
                        <a:satMod val="110000"/>
                      </a:srgbClr>
                    </a:gs>
                    <a:gs pos="75000">
                      <a:srgbClr val="F79646">
                        <a:tint val="93000"/>
                        <a:satMod val="120000"/>
                      </a:srgbClr>
                    </a:gs>
                    <a:gs pos="100000">
                      <a:srgbClr val="F79646">
                        <a:tint val="90000"/>
                        <a:satMod val="120000"/>
                      </a:srgb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alibri"/>
              </a:rPr>
              <a:t>CASB</a:t>
            </a:r>
            <a:endParaRPr lang="en-US" sz="2133" b="1">
              <a:ln w="11430"/>
              <a:gradFill>
                <a:gsLst>
                  <a:gs pos="0">
                    <a:srgbClr val="F79646">
                      <a:tint val="90000"/>
                      <a:satMod val="120000"/>
                    </a:srgbClr>
                  </a:gs>
                  <a:gs pos="25000">
                    <a:srgbClr val="F79646">
                      <a:tint val="93000"/>
                      <a:satMod val="120000"/>
                    </a:srgbClr>
                  </a:gs>
                  <a:gs pos="50000">
                    <a:srgbClr val="F79646">
                      <a:shade val="89000"/>
                      <a:satMod val="110000"/>
                    </a:srgbClr>
                  </a:gs>
                  <a:gs pos="75000">
                    <a:srgbClr val="F79646">
                      <a:tint val="93000"/>
                      <a:satMod val="120000"/>
                    </a:srgbClr>
                  </a:gs>
                  <a:gs pos="100000">
                    <a:srgbClr val="F79646">
                      <a:tint val="90000"/>
                      <a:satMod val="120000"/>
                    </a:srgb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Calibri"/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05B4DCDC-832A-473A-9853-F8425C5DD83B}"/>
              </a:ext>
            </a:extLst>
          </p:cNvPr>
          <p:cNvSpPr/>
          <p:nvPr/>
        </p:nvSpPr>
        <p:spPr>
          <a:xfrm>
            <a:off x="8052651" y="5191726"/>
            <a:ext cx="1094576" cy="328231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121920" tIns="60960" rIns="121920" bIns="6096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 defTabSz="1219170"/>
            <a:r>
              <a:rPr lang="en-US" sz="1333" b="1">
                <a:ln w="11430"/>
                <a:gradFill>
                  <a:gsLst>
                    <a:gs pos="0">
                      <a:srgbClr val="C0504D">
                        <a:tint val="70000"/>
                        <a:satMod val="245000"/>
                      </a:srgbClr>
                    </a:gs>
                    <a:gs pos="75000">
                      <a:srgbClr val="C0504D">
                        <a:tint val="90000"/>
                        <a:shade val="60000"/>
                        <a:satMod val="240000"/>
                      </a:srgbClr>
                    </a:gs>
                    <a:gs pos="100000">
                      <a:srgbClr val="C0504D">
                        <a:tint val="100000"/>
                        <a:shade val="50000"/>
                        <a:satMod val="240000"/>
                      </a:srgb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Calibri"/>
              </a:rPr>
              <a:t>Encryption</a:t>
            </a:r>
          </a:p>
        </p:txBody>
      </p:sp>
      <p:pic>
        <p:nvPicPr>
          <p:cNvPr id="193" name="Picture 3" descr="\\tctpfsv024-aprod.tfs.toyota.com\usera\malikm1\Documents\My Pictures\Cloud_Technology_Landscape\mcafee-logo-png-hd-sk.png">
            <a:extLst>
              <a:ext uri="{FF2B5EF4-FFF2-40B4-BE49-F238E27FC236}">
                <a16:creationId xmlns:a16="http://schemas.microsoft.com/office/drawing/2014/main" id="{0E38450A-9814-46C0-B29A-019216782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699" y="5241001"/>
            <a:ext cx="901139" cy="21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" name="Picture 4" descr="\\tctpfsv024-aprod.tfs.toyota.com\usera\malikm1\Documents\My Pictures\Cloud_Technology_Landscape\2000px-Amazon_Web_Services_Logo_svg.png">
            <a:extLst>
              <a:ext uri="{FF2B5EF4-FFF2-40B4-BE49-F238E27FC236}">
                <a16:creationId xmlns:a16="http://schemas.microsoft.com/office/drawing/2014/main" id="{B6C45CD4-EF3F-4359-A2A4-D5A3A68F2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834" y="3079102"/>
            <a:ext cx="280581" cy="15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5" name="Rectangle 194">
            <a:extLst>
              <a:ext uri="{FF2B5EF4-FFF2-40B4-BE49-F238E27FC236}">
                <a16:creationId xmlns:a16="http://schemas.microsoft.com/office/drawing/2014/main" id="{D76D738D-7709-46E9-977F-462574A8A4AC}"/>
              </a:ext>
            </a:extLst>
          </p:cNvPr>
          <p:cNvSpPr/>
          <p:nvPr/>
        </p:nvSpPr>
        <p:spPr>
          <a:xfrm>
            <a:off x="3504183" y="5192812"/>
            <a:ext cx="668965" cy="369332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pPr algn="ctr" defTabSz="1219170"/>
            <a:r>
              <a:rPr lang="en-US" sz="1600">
                <a:ln w="18000">
                  <a:solidFill>
                    <a:srgbClr val="C0504D">
                      <a:satMod val="140000"/>
                    </a:srgb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alibri"/>
              </a:rPr>
              <a:t>KMS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73344532-1A1A-4D87-BF88-DC03A6323D66}"/>
              </a:ext>
            </a:extLst>
          </p:cNvPr>
          <p:cNvGrpSpPr/>
          <p:nvPr/>
        </p:nvGrpSpPr>
        <p:grpSpPr>
          <a:xfrm>
            <a:off x="931398" y="5866706"/>
            <a:ext cx="10548814" cy="421899"/>
            <a:chOff x="643552" y="3867150"/>
            <a:chExt cx="7932061" cy="316424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D3010E43-1464-48F3-B570-9CBA383CF248}"/>
                </a:ext>
              </a:extLst>
            </p:cNvPr>
            <p:cNvSpPr/>
            <p:nvPr/>
          </p:nvSpPr>
          <p:spPr>
            <a:xfrm>
              <a:off x="643552" y="3867150"/>
              <a:ext cx="7932061" cy="29440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defTabSz="1219170"/>
              <a:r>
                <a:rPr lang="en-US" sz="1867" b="1">
                  <a:solidFill>
                    <a:prstClr val="black"/>
                  </a:solidFill>
                  <a:latin typeface="Calibri"/>
                </a:rPr>
                <a:t> Integration / Data / Middleware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DAC1B819-AA03-42C1-984A-0A2BF490B4E0}"/>
                </a:ext>
              </a:extLst>
            </p:cNvPr>
            <p:cNvSpPr txBox="1"/>
            <p:nvPr/>
          </p:nvSpPr>
          <p:spPr>
            <a:xfrm rot="5400000">
              <a:off x="4006351" y="3517313"/>
              <a:ext cx="300083" cy="1032439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defTabSz="1219170"/>
              <a:r>
                <a:rPr lang="en-US" sz="1400" b="1">
                  <a:solidFill>
                    <a:srgbClr val="00B0F0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IBM Sterling MFT</a:t>
              </a:r>
            </a:p>
          </p:txBody>
        </p: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115DE3A4-3981-4699-8C25-692C5C456BB1}"/>
              </a:ext>
            </a:extLst>
          </p:cNvPr>
          <p:cNvSpPr txBox="1"/>
          <p:nvPr/>
        </p:nvSpPr>
        <p:spPr>
          <a:xfrm>
            <a:off x="6458416" y="1094359"/>
            <a:ext cx="1304349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sz="1867" err="1">
                <a:solidFill>
                  <a:srgbClr val="0070C0"/>
                </a:solidFill>
                <a:latin typeface="Calibri"/>
              </a:rPr>
              <a:t>AutoSys</a:t>
            </a:r>
            <a:endParaRPr lang="en-US" sz="1867">
              <a:solidFill>
                <a:srgbClr val="0070C0"/>
              </a:solidFill>
              <a:latin typeface="Calibri"/>
            </a:endParaRPr>
          </a:p>
        </p:txBody>
      </p:sp>
      <p:pic>
        <p:nvPicPr>
          <p:cNvPr id="200" name="Picture 3" descr="\\tctpfsv024-aprod.tfs.toyota.com\usera\malikm1\Documents\My Pictures\Cloud_Technology_Landscape\amazon-redshift@2x.png">
            <a:extLst>
              <a:ext uri="{FF2B5EF4-FFF2-40B4-BE49-F238E27FC236}">
                <a16:creationId xmlns:a16="http://schemas.microsoft.com/office/drawing/2014/main" id="{0DB5E379-0067-4E2A-AF04-7B35DED4D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810" y="3331268"/>
            <a:ext cx="774623" cy="315807"/>
          </a:xfrm>
          <a:prstGeom prst="rect">
            <a:avLst/>
          </a:prstGeom>
          <a:noFill/>
          <a:ln w="12700" cmpd="sng">
            <a:noFill/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1" name="Picture 4" descr="\\tctpfsv024-aprod.tfs.toyota.com\usera\malikm1\Documents\My Pictures\Cloud_Technology_Landscape\QRadar.png">
            <a:extLst>
              <a:ext uri="{FF2B5EF4-FFF2-40B4-BE49-F238E27FC236}">
                <a16:creationId xmlns:a16="http://schemas.microsoft.com/office/drawing/2014/main" id="{3DA49C65-8D2F-4222-AEDF-4FDE28937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559" y="5247140"/>
            <a:ext cx="636020" cy="21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2" name="Picture 5" descr="\\tctpfsv024-aprod.tfs.toyota.com\usera\malikm1\Documents\My Pictures\Cloud_Technology_Landscape\qualys.png">
            <a:extLst>
              <a:ext uri="{FF2B5EF4-FFF2-40B4-BE49-F238E27FC236}">
                <a16:creationId xmlns:a16="http://schemas.microsoft.com/office/drawing/2014/main" id="{7CCF8E68-9C5C-4DE5-9F27-573526BB1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672" y="5212917"/>
            <a:ext cx="311181" cy="29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3" name="Picture 8">
            <a:extLst>
              <a:ext uri="{FF2B5EF4-FFF2-40B4-BE49-F238E27FC236}">
                <a16:creationId xmlns:a16="http://schemas.microsoft.com/office/drawing/2014/main" id="{20491BB8-E934-49C8-BFA8-E225628E1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328" y="2557701"/>
            <a:ext cx="330449" cy="387565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" name="Picture 11">
            <a:extLst>
              <a:ext uri="{FF2B5EF4-FFF2-40B4-BE49-F238E27FC236}">
                <a16:creationId xmlns:a16="http://schemas.microsoft.com/office/drawing/2014/main" id="{A24BBCA5-7A94-4522-8EB8-92E0C20B8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668" y="3308895"/>
            <a:ext cx="474736" cy="364431"/>
          </a:xfrm>
          <a:prstGeom prst="rect">
            <a:avLst/>
          </a:prstGeom>
          <a:noFill/>
          <a:ln w="9525">
            <a:solidFill>
              <a:srgbClr val="FFFF00"/>
            </a:solidFill>
            <a:prstDash val="sys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" name="Picture 16">
            <a:extLst>
              <a:ext uri="{FF2B5EF4-FFF2-40B4-BE49-F238E27FC236}">
                <a16:creationId xmlns:a16="http://schemas.microsoft.com/office/drawing/2014/main" id="{F1ACFC08-FC47-4A1D-80E7-5C9DEDD56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650" y="5218942"/>
            <a:ext cx="486071" cy="348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" name="Picture 19">
            <a:extLst>
              <a:ext uri="{FF2B5EF4-FFF2-40B4-BE49-F238E27FC236}">
                <a16:creationId xmlns:a16="http://schemas.microsoft.com/office/drawing/2014/main" id="{DCC01E53-2915-4617-80E5-2D2092FC5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373" y="4372248"/>
            <a:ext cx="487732" cy="203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" name="Picture 20">
            <a:extLst>
              <a:ext uri="{FF2B5EF4-FFF2-40B4-BE49-F238E27FC236}">
                <a16:creationId xmlns:a16="http://schemas.microsoft.com/office/drawing/2014/main" id="{37436F77-B730-4118-976E-810D5027C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4370" y="3155104"/>
            <a:ext cx="768061" cy="712237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" name="Picture 4" descr="Image result for amazon rds">
            <a:extLst>
              <a:ext uri="{FF2B5EF4-FFF2-40B4-BE49-F238E27FC236}">
                <a16:creationId xmlns:a16="http://schemas.microsoft.com/office/drawing/2014/main" id="{F8BD1BC6-3E6A-46CF-8D26-7221FF5BE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991" y="3300889"/>
            <a:ext cx="974283" cy="34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" name="Picture 6" descr="Image result for postgresql">
            <a:extLst>
              <a:ext uri="{FF2B5EF4-FFF2-40B4-BE49-F238E27FC236}">
                <a16:creationId xmlns:a16="http://schemas.microsoft.com/office/drawing/2014/main" id="{105E64B4-CAC2-403B-A551-3695D06BD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735" y="3318502"/>
            <a:ext cx="1046349" cy="351573"/>
          </a:xfrm>
          <a:prstGeom prst="rect">
            <a:avLst/>
          </a:prstGeom>
          <a:noFill/>
          <a:ln>
            <a:noFill/>
            <a:prstDash val="dash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" name="Picture 2" descr="Image result for TERRAFORM">
            <a:extLst>
              <a:ext uri="{FF2B5EF4-FFF2-40B4-BE49-F238E27FC236}">
                <a16:creationId xmlns:a16="http://schemas.microsoft.com/office/drawing/2014/main" id="{3A9B0AED-CC42-4F72-BDF4-A7F0FC858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860" y="1437741"/>
            <a:ext cx="950265" cy="47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" name="Picture 14" descr="Image result for redhat linux">
            <a:extLst>
              <a:ext uri="{FF2B5EF4-FFF2-40B4-BE49-F238E27FC236}">
                <a16:creationId xmlns:a16="http://schemas.microsoft.com/office/drawing/2014/main" id="{422416FE-8CEB-49B3-9E07-6F05944C9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065" y="3708537"/>
            <a:ext cx="1023208" cy="333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" name="Picture 24" descr="Image result for amazon cloud">
            <a:extLst>
              <a:ext uri="{FF2B5EF4-FFF2-40B4-BE49-F238E27FC236}">
                <a16:creationId xmlns:a16="http://schemas.microsoft.com/office/drawing/2014/main" id="{C4ADB2E7-6BA1-46D8-A8CB-8040CBDAC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457" y="4882716"/>
            <a:ext cx="608747" cy="32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" name="Picture 26" descr="Image result for azure cloud">
            <a:extLst>
              <a:ext uri="{FF2B5EF4-FFF2-40B4-BE49-F238E27FC236}">
                <a16:creationId xmlns:a16="http://schemas.microsoft.com/office/drawing/2014/main" id="{F8F750FA-C6A5-4710-95A0-BE18AD878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907" y="4979510"/>
            <a:ext cx="358643" cy="20493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" name="Picture 213">
            <a:extLst>
              <a:ext uri="{FF2B5EF4-FFF2-40B4-BE49-F238E27FC236}">
                <a16:creationId xmlns:a16="http://schemas.microsoft.com/office/drawing/2014/main" id="{5D7FD40F-09CE-48A5-97B5-9237C4531D3D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26" y="4605089"/>
            <a:ext cx="558311" cy="362202"/>
          </a:xfrm>
          <a:prstGeom prst="rect">
            <a:avLst/>
          </a:prstGeom>
        </p:spPr>
      </p:pic>
      <p:pic>
        <p:nvPicPr>
          <p:cNvPr id="215" name="Picture 214">
            <a:extLst>
              <a:ext uri="{FF2B5EF4-FFF2-40B4-BE49-F238E27FC236}">
                <a16:creationId xmlns:a16="http://schemas.microsoft.com/office/drawing/2014/main" id="{65CBE734-7CC0-45D6-925B-F0F5D7DD863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306" y="5248983"/>
            <a:ext cx="836961" cy="239803"/>
          </a:xfrm>
          <a:prstGeom prst="rect">
            <a:avLst/>
          </a:prstGeom>
        </p:spPr>
      </p:pic>
      <p:pic>
        <p:nvPicPr>
          <p:cNvPr id="216" name="Picture 215">
            <a:extLst>
              <a:ext uri="{FF2B5EF4-FFF2-40B4-BE49-F238E27FC236}">
                <a16:creationId xmlns:a16="http://schemas.microsoft.com/office/drawing/2014/main" id="{447F1BAE-153E-4ED6-B30C-E1CDC8563F03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755" y="4621400"/>
            <a:ext cx="500677" cy="247209"/>
          </a:xfrm>
          <a:prstGeom prst="rect">
            <a:avLst/>
          </a:prstGeom>
        </p:spPr>
      </p:pic>
      <p:pic>
        <p:nvPicPr>
          <p:cNvPr id="217" name="Picture 216">
            <a:extLst>
              <a:ext uri="{FF2B5EF4-FFF2-40B4-BE49-F238E27FC236}">
                <a16:creationId xmlns:a16="http://schemas.microsoft.com/office/drawing/2014/main" id="{B2777494-46D7-4E95-87FD-6347D0013FD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719800" y="4667075"/>
            <a:ext cx="508432" cy="217488"/>
          </a:xfrm>
          <a:prstGeom prst="rect">
            <a:avLst/>
          </a:prstGeom>
        </p:spPr>
      </p:pic>
      <p:pic>
        <p:nvPicPr>
          <p:cNvPr id="218" name="Picture 217">
            <a:extLst>
              <a:ext uri="{FF2B5EF4-FFF2-40B4-BE49-F238E27FC236}">
                <a16:creationId xmlns:a16="http://schemas.microsoft.com/office/drawing/2014/main" id="{A022082A-8C67-4EF3-B7F2-7311167866BA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0744" y="7094117"/>
            <a:ext cx="87867" cy="65035"/>
          </a:xfrm>
          <a:prstGeom prst="rect">
            <a:avLst/>
          </a:prstGeom>
        </p:spPr>
      </p:pic>
      <p:pic>
        <p:nvPicPr>
          <p:cNvPr id="219" name="Picture 2" descr="Image result for mulesoft">
            <a:extLst>
              <a:ext uri="{FF2B5EF4-FFF2-40B4-BE49-F238E27FC236}">
                <a16:creationId xmlns:a16="http://schemas.microsoft.com/office/drawing/2014/main" id="{F6D4217F-3934-4012-AC5B-C2817884A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481" y="5762481"/>
            <a:ext cx="1174472" cy="61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0" name="Picture 10" descr="Image result for vmware vmc">
            <a:extLst>
              <a:ext uri="{FF2B5EF4-FFF2-40B4-BE49-F238E27FC236}">
                <a16:creationId xmlns:a16="http://schemas.microsoft.com/office/drawing/2014/main" id="{0681507F-394E-44FE-8F27-913E2F419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748" y="4903276"/>
            <a:ext cx="853833" cy="31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1" name="Picture 12" descr="Image result for amazon linux">
            <a:extLst>
              <a:ext uri="{FF2B5EF4-FFF2-40B4-BE49-F238E27FC236}">
                <a16:creationId xmlns:a16="http://schemas.microsoft.com/office/drawing/2014/main" id="{46A844D1-F35B-467B-8480-CB3BE4395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531" y="3618084"/>
            <a:ext cx="811207" cy="46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2" name="Picture 18" descr="Image result for amazon eks">
            <a:extLst>
              <a:ext uri="{FF2B5EF4-FFF2-40B4-BE49-F238E27FC236}">
                <a16:creationId xmlns:a16="http://schemas.microsoft.com/office/drawing/2014/main" id="{4877E689-9585-437A-86D4-1EBBCE1A7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47" y="4028537"/>
            <a:ext cx="1017876" cy="27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3" name="Picture 20" descr="Image result for amazon EC2">
            <a:extLst>
              <a:ext uri="{FF2B5EF4-FFF2-40B4-BE49-F238E27FC236}">
                <a16:creationId xmlns:a16="http://schemas.microsoft.com/office/drawing/2014/main" id="{54D2D34E-058A-45C2-9FCE-8B5EF68CC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452" y="3876175"/>
            <a:ext cx="1315081" cy="52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" name="Picture 22" descr="Image result for docker">
            <a:extLst>
              <a:ext uri="{FF2B5EF4-FFF2-40B4-BE49-F238E27FC236}">
                <a16:creationId xmlns:a16="http://schemas.microsoft.com/office/drawing/2014/main" id="{82DA7455-726C-4C42-8636-A3581978D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968" y="3974608"/>
            <a:ext cx="1164235" cy="39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6" name="TextBox 225">
            <a:extLst>
              <a:ext uri="{FF2B5EF4-FFF2-40B4-BE49-F238E27FC236}">
                <a16:creationId xmlns:a16="http://schemas.microsoft.com/office/drawing/2014/main" id="{A4995DFF-3BAF-483A-85C9-722C2A6841C6}"/>
              </a:ext>
            </a:extLst>
          </p:cNvPr>
          <p:cNvSpPr txBox="1"/>
          <p:nvPr/>
        </p:nvSpPr>
        <p:spPr>
          <a:xfrm>
            <a:off x="7550835" y="2968364"/>
            <a:ext cx="12250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en-US" sz="1200">
                <a:solidFill>
                  <a:prstClr val="black"/>
                </a:solidFill>
                <a:latin typeface="Calibri"/>
              </a:rPr>
              <a:t>System Manager</a:t>
            </a:r>
          </a:p>
        </p:txBody>
      </p:sp>
      <p:pic>
        <p:nvPicPr>
          <p:cNvPr id="227" name="Picture 226" descr="Image result for amazon cloud formation">
            <a:extLst>
              <a:ext uri="{FF2B5EF4-FFF2-40B4-BE49-F238E27FC236}">
                <a16:creationId xmlns:a16="http://schemas.microsoft.com/office/drawing/2014/main" id="{B3381A2E-9687-4F61-8883-859AF0994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170" y="1386626"/>
            <a:ext cx="503873" cy="50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8" name="Picture 4" descr="Image result for jenkins">
            <a:extLst>
              <a:ext uri="{FF2B5EF4-FFF2-40B4-BE49-F238E27FC236}">
                <a16:creationId xmlns:a16="http://schemas.microsoft.com/office/drawing/2014/main" id="{7B9C8E3F-F263-4786-9DD6-964757149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217" y="1455183"/>
            <a:ext cx="1395665" cy="44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9" name="Picture 6" descr="Image result for cohesity">
            <a:extLst>
              <a:ext uri="{FF2B5EF4-FFF2-40B4-BE49-F238E27FC236}">
                <a16:creationId xmlns:a16="http://schemas.microsoft.com/office/drawing/2014/main" id="{725F7637-0A86-49F3-9F5D-AF9FDF3FB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133" y="1914279"/>
            <a:ext cx="1673069" cy="22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0" name="Picture 8" descr="Image result for Amazon DocumentDB">
            <a:extLst>
              <a:ext uri="{FF2B5EF4-FFF2-40B4-BE49-F238E27FC236}">
                <a16:creationId xmlns:a16="http://schemas.microsoft.com/office/drawing/2014/main" id="{0CDC4740-4C56-4A21-A2F6-CC92CBE60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701" y="3198780"/>
            <a:ext cx="833171" cy="53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1" name="Picture 10" descr="Image result for Amazon aurora">
            <a:extLst>
              <a:ext uri="{FF2B5EF4-FFF2-40B4-BE49-F238E27FC236}">
                <a16:creationId xmlns:a16="http://schemas.microsoft.com/office/drawing/2014/main" id="{4A5943B2-1137-4C74-9A25-897ADAB50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425" y="3291723"/>
            <a:ext cx="767356" cy="375097"/>
          </a:xfrm>
          <a:prstGeom prst="rect">
            <a:avLst/>
          </a:prstGeom>
          <a:noFill/>
          <a:ln>
            <a:solidFill>
              <a:srgbClr val="FFC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2" name="Picture 14" descr="Image result for amazon">
            <a:extLst>
              <a:ext uri="{FF2B5EF4-FFF2-40B4-BE49-F238E27FC236}">
                <a16:creationId xmlns:a16="http://schemas.microsoft.com/office/drawing/2014/main" id="{4211F797-D142-4956-8856-8CC56CD74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822" y="4387328"/>
            <a:ext cx="405517" cy="24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3" name="TextBox 232">
            <a:extLst>
              <a:ext uri="{FF2B5EF4-FFF2-40B4-BE49-F238E27FC236}">
                <a16:creationId xmlns:a16="http://schemas.microsoft.com/office/drawing/2014/main" id="{DBDD6B94-3312-4EB6-A657-DBE2D82953A9}"/>
              </a:ext>
            </a:extLst>
          </p:cNvPr>
          <p:cNvSpPr txBox="1"/>
          <p:nvPr/>
        </p:nvSpPr>
        <p:spPr>
          <a:xfrm>
            <a:off x="5975314" y="4250378"/>
            <a:ext cx="51950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en-US" sz="1867">
                <a:solidFill>
                  <a:srgbClr val="C0504D">
                    <a:lumMod val="75000"/>
                  </a:srgbClr>
                </a:solidFill>
                <a:latin typeface="Calibri"/>
              </a:rPr>
              <a:t>EFS</a:t>
            </a:r>
          </a:p>
        </p:txBody>
      </p:sp>
      <p:pic>
        <p:nvPicPr>
          <p:cNvPr id="234" name="Picture 16" descr="Related image">
            <a:extLst>
              <a:ext uri="{FF2B5EF4-FFF2-40B4-BE49-F238E27FC236}">
                <a16:creationId xmlns:a16="http://schemas.microsoft.com/office/drawing/2014/main" id="{ECEF1A86-7B82-4C69-BD7D-0ADA2510E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569" y="1403603"/>
            <a:ext cx="1555708" cy="44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" name="Picture 18" descr="Image result for prometheus grafana">
            <a:extLst>
              <a:ext uri="{FF2B5EF4-FFF2-40B4-BE49-F238E27FC236}">
                <a16:creationId xmlns:a16="http://schemas.microsoft.com/office/drawing/2014/main" id="{D88EBD16-EF19-4DF1-BE64-A2FCD52EE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57" y="5505894"/>
            <a:ext cx="1421345" cy="49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6" name="Picture 20" descr="Image result for grafana">
            <a:extLst>
              <a:ext uri="{FF2B5EF4-FFF2-40B4-BE49-F238E27FC236}">
                <a16:creationId xmlns:a16="http://schemas.microsoft.com/office/drawing/2014/main" id="{55321792-B877-4451-AF00-058C143BC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695" y="5544961"/>
            <a:ext cx="1071085" cy="35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7" name="Picture 24" descr="Image result for jboss">
            <a:extLst>
              <a:ext uri="{FF2B5EF4-FFF2-40B4-BE49-F238E27FC236}">
                <a16:creationId xmlns:a16="http://schemas.microsoft.com/office/drawing/2014/main" id="{50C46861-923A-41A3-B518-D680031F1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069" y="5911364"/>
            <a:ext cx="537903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8" name="Picture 28" descr="Image result for aws lambda">
            <a:extLst>
              <a:ext uri="{FF2B5EF4-FFF2-40B4-BE49-F238E27FC236}">
                <a16:creationId xmlns:a16="http://schemas.microsoft.com/office/drawing/2014/main" id="{898E5301-8902-49CE-A767-9BF13956A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681" y="1097096"/>
            <a:ext cx="342337" cy="35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9" name="Picture 14" descr="Image result for amazon">
            <a:extLst>
              <a:ext uri="{FF2B5EF4-FFF2-40B4-BE49-F238E27FC236}">
                <a16:creationId xmlns:a16="http://schemas.microsoft.com/office/drawing/2014/main" id="{DE922803-10AC-495D-83F1-9D706B30D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707" y="1186252"/>
            <a:ext cx="405517" cy="24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0" name="Picture 2" descr="Image result for vormetric">
            <a:extLst>
              <a:ext uri="{FF2B5EF4-FFF2-40B4-BE49-F238E27FC236}">
                <a16:creationId xmlns:a16="http://schemas.microsoft.com/office/drawing/2014/main" id="{395B24E7-3F58-4D38-B6EF-8884AEA6A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618" y="5259181"/>
            <a:ext cx="905060" cy="18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1" name="Picture 6" descr="Image result for active directory">
            <a:extLst>
              <a:ext uri="{FF2B5EF4-FFF2-40B4-BE49-F238E27FC236}">
                <a16:creationId xmlns:a16="http://schemas.microsoft.com/office/drawing/2014/main" id="{64D518F4-9337-4260-AC94-26CADD17C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778" y="5120660"/>
            <a:ext cx="1050873" cy="49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2" name="Picture 8" descr="Image result for symantec vip">
            <a:extLst>
              <a:ext uri="{FF2B5EF4-FFF2-40B4-BE49-F238E27FC236}">
                <a16:creationId xmlns:a16="http://schemas.microsoft.com/office/drawing/2014/main" id="{2D68187A-4F9E-4CB3-A829-489016135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428" y="5232616"/>
            <a:ext cx="604441" cy="27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3" name="Picture 10" descr="Image result for informatica">
            <a:extLst>
              <a:ext uri="{FF2B5EF4-FFF2-40B4-BE49-F238E27FC236}">
                <a16:creationId xmlns:a16="http://schemas.microsoft.com/office/drawing/2014/main" id="{47C34321-5897-485B-AE76-33CEA6AB9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113" y="5836093"/>
            <a:ext cx="1457779" cy="50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4" name="Picture 12" descr="Image result for tibco">
            <a:extLst>
              <a:ext uri="{FF2B5EF4-FFF2-40B4-BE49-F238E27FC236}">
                <a16:creationId xmlns:a16="http://schemas.microsoft.com/office/drawing/2014/main" id="{0D9E31CB-42E3-4372-BBD9-083147A44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148" y="5950667"/>
            <a:ext cx="927069" cy="24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" name="Picture 14" descr="Image result for kafka">
            <a:extLst>
              <a:ext uri="{FF2B5EF4-FFF2-40B4-BE49-F238E27FC236}">
                <a16:creationId xmlns:a16="http://schemas.microsoft.com/office/drawing/2014/main" id="{40CAF43C-8C94-4F55-9630-A804EAA26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49" y="5868646"/>
            <a:ext cx="798163" cy="39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6" name="Picture 16" descr="Image result for chef configuration management">
            <a:extLst>
              <a:ext uri="{FF2B5EF4-FFF2-40B4-BE49-F238E27FC236}">
                <a16:creationId xmlns:a16="http://schemas.microsoft.com/office/drawing/2014/main" id="{16188C44-EC12-4A0E-9561-B6E94576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055" y="2531687"/>
            <a:ext cx="1066909" cy="38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7" name="Picture 18" descr="Image result for Ansible configuration management">
            <a:extLst>
              <a:ext uri="{FF2B5EF4-FFF2-40B4-BE49-F238E27FC236}">
                <a16:creationId xmlns:a16="http://schemas.microsoft.com/office/drawing/2014/main" id="{333A5556-EEB7-4468-ADF5-E16E0AC6D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791" y="2429695"/>
            <a:ext cx="1990760" cy="56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8" name="Picture 20" descr="Image result for heroku">
            <a:extLst>
              <a:ext uri="{FF2B5EF4-FFF2-40B4-BE49-F238E27FC236}">
                <a16:creationId xmlns:a16="http://schemas.microsoft.com/office/drawing/2014/main" id="{A397B4A1-635C-418D-B33D-4DF615E1C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303" y="1814570"/>
            <a:ext cx="1125588" cy="133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9" name="Picture 28" descr="Image result for service now">
            <a:extLst>
              <a:ext uri="{FF2B5EF4-FFF2-40B4-BE49-F238E27FC236}">
                <a16:creationId xmlns:a16="http://schemas.microsoft.com/office/drawing/2014/main" id="{0FF03EC9-C01E-43FC-92F7-EC6C2E63F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172" y="1426195"/>
            <a:ext cx="686056" cy="68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0" name="Picture 30" descr="Image result for workday">
            <a:extLst>
              <a:ext uri="{FF2B5EF4-FFF2-40B4-BE49-F238E27FC236}">
                <a16:creationId xmlns:a16="http://schemas.microsoft.com/office/drawing/2014/main" id="{BC2E2FAD-B38B-4A34-8F06-26E032726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2732" y="1947717"/>
            <a:ext cx="746053" cy="74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1" name="Picture 32" descr="Image result for coupa">
            <a:extLst>
              <a:ext uri="{FF2B5EF4-FFF2-40B4-BE49-F238E27FC236}">
                <a16:creationId xmlns:a16="http://schemas.microsoft.com/office/drawing/2014/main" id="{2D04FD76-9A15-4A9C-8EAB-03AA8351F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2733" y="2636200"/>
            <a:ext cx="691145" cy="69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2" name="Picture 34" descr="Image result for salesforce">
            <a:extLst>
              <a:ext uri="{FF2B5EF4-FFF2-40B4-BE49-F238E27FC236}">
                <a16:creationId xmlns:a16="http://schemas.microsoft.com/office/drawing/2014/main" id="{ED4C2A6C-C26B-4E6C-8871-34628D1C6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050" y="3327345"/>
            <a:ext cx="690417" cy="48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3" name="Picture 36" descr="Image result for office 365">
            <a:extLst>
              <a:ext uri="{FF2B5EF4-FFF2-40B4-BE49-F238E27FC236}">
                <a16:creationId xmlns:a16="http://schemas.microsoft.com/office/drawing/2014/main" id="{901CD36A-D40A-4485-BBCC-B5137C0C3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1048" y="3930146"/>
            <a:ext cx="687581" cy="68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4" name="Picture 38" descr="Image result for taulia">
            <a:extLst>
              <a:ext uri="{FF2B5EF4-FFF2-40B4-BE49-F238E27FC236}">
                <a16:creationId xmlns:a16="http://schemas.microsoft.com/office/drawing/2014/main" id="{D19488D2-A1EA-422F-BB3E-352A5B6E7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2894" y="4787711"/>
            <a:ext cx="850820" cy="31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5" name="Picture 2" descr="Image result for microsoft windows">
            <a:extLst>
              <a:ext uri="{FF2B5EF4-FFF2-40B4-BE49-F238E27FC236}">
                <a16:creationId xmlns:a16="http://schemas.microsoft.com/office/drawing/2014/main" id="{FB47C2B9-D2B2-4E03-A417-DFBF548B6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318" y="3615723"/>
            <a:ext cx="1397502" cy="50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" name="Picture 4" descr="Image result for F5">
            <a:extLst>
              <a:ext uri="{FF2B5EF4-FFF2-40B4-BE49-F238E27FC236}">
                <a16:creationId xmlns:a16="http://schemas.microsoft.com/office/drawing/2014/main" id="{9D9F1045-3B3A-4793-A326-056287D31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47" y="4592807"/>
            <a:ext cx="354373" cy="32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7" name="Picture 6" descr="Image result for Infoblox">
            <a:extLst>
              <a:ext uri="{FF2B5EF4-FFF2-40B4-BE49-F238E27FC236}">
                <a16:creationId xmlns:a16="http://schemas.microsoft.com/office/drawing/2014/main" id="{72FEBAF3-6076-45B5-9B5A-606B5367A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159" y="2234134"/>
            <a:ext cx="1257598" cy="33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8" name="Picture 8" descr="Image result for CA autosys">
            <a:extLst>
              <a:ext uri="{FF2B5EF4-FFF2-40B4-BE49-F238E27FC236}">
                <a16:creationId xmlns:a16="http://schemas.microsoft.com/office/drawing/2014/main" id="{C7FF0040-09AD-4DC4-A23F-EE759B8BD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755" y="1002417"/>
            <a:ext cx="572537" cy="57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9" name="Picture 10" descr="Image result for Veritas">
            <a:extLst>
              <a:ext uri="{FF2B5EF4-FFF2-40B4-BE49-F238E27FC236}">
                <a16:creationId xmlns:a16="http://schemas.microsoft.com/office/drawing/2014/main" id="{DEB36A7F-B8CC-4212-B498-B0C80FA31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662" y="1895477"/>
            <a:ext cx="1073020" cy="26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0" name="Picture 12" descr="Image result for Microsoft system center">
            <a:extLst>
              <a:ext uri="{FF2B5EF4-FFF2-40B4-BE49-F238E27FC236}">
                <a16:creationId xmlns:a16="http://schemas.microsoft.com/office/drawing/2014/main" id="{022AA60A-89E7-4920-BAEF-AF32B7F83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772" y="2896829"/>
            <a:ext cx="1684584" cy="35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1" name="Picture 14" descr="Image result for Redhat">
            <a:extLst>
              <a:ext uri="{FF2B5EF4-FFF2-40B4-BE49-F238E27FC236}">
                <a16:creationId xmlns:a16="http://schemas.microsoft.com/office/drawing/2014/main" id="{04293209-B29A-4ADB-BBEC-A5E2CEFC7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849" y="2927303"/>
            <a:ext cx="1146966" cy="37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2" name="Picture 16" descr="Related image">
            <a:extLst>
              <a:ext uri="{FF2B5EF4-FFF2-40B4-BE49-F238E27FC236}">
                <a16:creationId xmlns:a16="http://schemas.microsoft.com/office/drawing/2014/main" id="{B16C6E24-9126-49E2-B3CC-FB9EE4669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431" y="1829157"/>
            <a:ext cx="1141659" cy="443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3" name="Picture 16" descr="Related image">
            <a:extLst>
              <a:ext uri="{FF2B5EF4-FFF2-40B4-BE49-F238E27FC236}">
                <a16:creationId xmlns:a16="http://schemas.microsoft.com/office/drawing/2014/main" id="{938EC138-03F4-4B7C-8292-83297097B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682" y="4247319"/>
            <a:ext cx="1141659" cy="443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4" name="Picture 18" descr="Image result for centrify">
            <a:extLst>
              <a:ext uri="{FF2B5EF4-FFF2-40B4-BE49-F238E27FC236}">
                <a16:creationId xmlns:a16="http://schemas.microsoft.com/office/drawing/2014/main" id="{EB879234-5FC8-4EA2-9854-88E3DF68C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0474" y="5154477"/>
            <a:ext cx="763681" cy="46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5" name="Picture 264">
            <a:extLst>
              <a:ext uri="{FF2B5EF4-FFF2-40B4-BE49-F238E27FC236}">
                <a16:creationId xmlns:a16="http://schemas.microsoft.com/office/drawing/2014/main" id="{8F60D7F3-CE30-4A24-83DF-D9276A7F81E0}"/>
              </a:ext>
            </a:extLst>
          </p:cNvPr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8356176" y="5539506"/>
            <a:ext cx="1031640" cy="312369"/>
          </a:xfrm>
          <a:prstGeom prst="rect">
            <a:avLst/>
          </a:prstGeom>
        </p:spPr>
      </p:pic>
      <p:pic>
        <p:nvPicPr>
          <p:cNvPr id="266" name="Picture 20" descr="Related image">
            <a:extLst>
              <a:ext uri="{FF2B5EF4-FFF2-40B4-BE49-F238E27FC236}">
                <a16:creationId xmlns:a16="http://schemas.microsoft.com/office/drawing/2014/main" id="{C2774C1E-5157-4991-AA42-4A4781A8B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367" y="5520040"/>
            <a:ext cx="363786" cy="34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200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063" y="-42391"/>
            <a:ext cx="10332720" cy="879480"/>
          </a:xfrm>
        </p:spPr>
        <p:txBody>
          <a:bodyPr anchor="ctr">
            <a:noAutofit/>
          </a:bodyPr>
          <a:lstStyle/>
          <a:p>
            <a:r>
              <a:rPr lang="en-US" sz="3200" b="1">
                <a:solidFill>
                  <a:srgbClr val="FF0000"/>
                </a:solidFill>
                <a:latin typeface="Toyota Type" panose="020B0602020202020204" pitchFamily="34" charset="0"/>
                <a:cs typeface="Toyota Type" panose="020B0602020202020204" pitchFamily="34" charset="0"/>
              </a:rPr>
              <a:t>TFS Cloud Roadmap</a:t>
            </a:r>
          </a:p>
        </p:txBody>
      </p:sp>
      <p:pic>
        <p:nvPicPr>
          <p:cNvPr id="173" name="Picture 172">
            <a:extLst>
              <a:ext uri="{FF2B5EF4-FFF2-40B4-BE49-F238E27FC236}">
                <a16:creationId xmlns:a16="http://schemas.microsoft.com/office/drawing/2014/main" id="{22486F6C-C8A5-4C08-8C60-F001F28ECD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2866" y="7085650"/>
            <a:ext cx="87867" cy="65035"/>
          </a:xfrm>
          <a:prstGeom prst="rect">
            <a:avLst/>
          </a:prstGeom>
        </p:spPr>
      </p:pic>
      <p:sp>
        <p:nvSpPr>
          <p:cNvPr id="136" name="Slide Number Placeholder 1">
            <a:extLst>
              <a:ext uri="{FF2B5EF4-FFF2-40B4-BE49-F238E27FC236}">
                <a16:creationId xmlns:a16="http://schemas.microsoft.com/office/drawing/2014/main" id="{D0913C29-0CF1-4CF3-B7FE-9C954C6817C0}"/>
              </a:ext>
            </a:extLst>
          </p:cNvPr>
          <p:cNvSpPr txBox="1">
            <a:spLocks/>
          </p:cNvSpPr>
          <p:nvPr/>
        </p:nvSpPr>
        <p:spPr>
          <a:xfrm>
            <a:off x="9144398" y="5984855"/>
            <a:ext cx="274240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F473313-0C70-4A4F-966C-6B2E5095D5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177" name="Arrow: Pentagon 176">
            <a:extLst>
              <a:ext uri="{FF2B5EF4-FFF2-40B4-BE49-F238E27FC236}">
                <a16:creationId xmlns:a16="http://schemas.microsoft.com/office/drawing/2014/main" id="{5605333D-FC5E-41CB-98B7-24B65D3F5B84}"/>
              </a:ext>
            </a:extLst>
          </p:cNvPr>
          <p:cNvSpPr/>
          <p:nvPr/>
        </p:nvSpPr>
        <p:spPr>
          <a:xfrm>
            <a:off x="6854330" y="925365"/>
            <a:ext cx="5023240" cy="5389696"/>
          </a:xfrm>
          <a:prstGeom prst="homePlate">
            <a:avLst>
              <a:gd name="adj" fmla="val 18315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78" name="Arrow: Pentagon 177">
            <a:extLst>
              <a:ext uri="{FF2B5EF4-FFF2-40B4-BE49-F238E27FC236}">
                <a16:creationId xmlns:a16="http://schemas.microsoft.com/office/drawing/2014/main" id="{A4B7CA0F-6D17-4373-A62C-F12BD0CCE72F}"/>
              </a:ext>
            </a:extLst>
          </p:cNvPr>
          <p:cNvSpPr/>
          <p:nvPr/>
        </p:nvSpPr>
        <p:spPr>
          <a:xfrm>
            <a:off x="3167316" y="928124"/>
            <a:ext cx="4584356" cy="5389696"/>
          </a:xfrm>
          <a:prstGeom prst="homePlate">
            <a:avLst>
              <a:gd name="adj" fmla="val 1831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79" name="Arrow: Pentagon 178">
            <a:extLst>
              <a:ext uri="{FF2B5EF4-FFF2-40B4-BE49-F238E27FC236}">
                <a16:creationId xmlns:a16="http://schemas.microsoft.com/office/drawing/2014/main" id="{30CC6E7B-5522-4321-94F1-34CD0BE5A91F}"/>
              </a:ext>
            </a:extLst>
          </p:cNvPr>
          <p:cNvSpPr/>
          <p:nvPr/>
        </p:nvSpPr>
        <p:spPr>
          <a:xfrm>
            <a:off x="33398" y="925365"/>
            <a:ext cx="3822357" cy="5389696"/>
          </a:xfrm>
          <a:prstGeom prst="homePlate">
            <a:avLst>
              <a:gd name="adj" fmla="val 18315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2E19E0FC-C046-4BCB-AD50-B5622370C358}"/>
              </a:ext>
            </a:extLst>
          </p:cNvPr>
          <p:cNvSpPr txBox="1"/>
          <p:nvPr/>
        </p:nvSpPr>
        <p:spPr>
          <a:xfrm>
            <a:off x="923085" y="620564"/>
            <a:ext cx="106597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>
                <a:solidFill>
                  <a:srgbClr val="0070C0"/>
                </a:solidFill>
              </a:rPr>
              <a:t>       Past                                                       Present                                                                   Future</a:t>
            </a:r>
          </a:p>
        </p:txBody>
      </p:sp>
      <p:pic>
        <p:nvPicPr>
          <p:cNvPr id="181" name="Picture 8" descr="Image result for physical servers">
            <a:extLst>
              <a:ext uri="{FF2B5EF4-FFF2-40B4-BE49-F238E27FC236}">
                <a16:creationId xmlns:a16="http://schemas.microsoft.com/office/drawing/2014/main" id="{4E0EE033-01DF-4C32-8F2A-0C0AA589B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2" y="1091920"/>
            <a:ext cx="1463710" cy="124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2" name="Picture 10" descr="Image result for vmware servers">
            <a:extLst>
              <a:ext uri="{FF2B5EF4-FFF2-40B4-BE49-F238E27FC236}">
                <a16:creationId xmlns:a16="http://schemas.microsoft.com/office/drawing/2014/main" id="{17D14AB7-E9E5-4A67-9CB2-963893BFA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785" y="958986"/>
            <a:ext cx="978339" cy="49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3" name="Picture 12" descr="Image result for data Center buildings">
            <a:extLst>
              <a:ext uri="{FF2B5EF4-FFF2-40B4-BE49-F238E27FC236}">
                <a16:creationId xmlns:a16="http://schemas.microsoft.com/office/drawing/2014/main" id="{0829A678-D941-4073-9993-AB6378930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84" y="2669659"/>
            <a:ext cx="2712920" cy="122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" name="TextBox 183">
            <a:extLst>
              <a:ext uri="{FF2B5EF4-FFF2-40B4-BE49-F238E27FC236}">
                <a16:creationId xmlns:a16="http://schemas.microsoft.com/office/drawing/2014/main" id="{CD052C8B-4F41-422B-953C-E00531099FF9}"/>
              </a:ext>
            </a:extLst>
          </p:cNvPr>
          <p:cNvSpPr txBox="1"/>
          <p:nvPr/>
        </p:nvSpPr>
        <p:spPr>
          <a:xfrm>
            <a:off x="40707" y="5100018"/>
            <a:ext cx="317747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>
                <a:solidFill>
                  <a:schemeClr val="bg1"/>
                </a:solidFill>
              </a:rPr>
              <a:t>Traditional &amp; Legacy IT</a:t>
            </a:r>
          </a:p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Physical &amp; Virtual s</a:t>
            </a:r>
          </a:p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No Automation &amp; Orchestration</a:t>
            </a:r>
          </a:p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On Prem Infra and Apps</a:t>
            </a:r>
          </a:p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Provisioning Time : Months</a:t>
            </a:r>
          </a:p>
        </p:txBody>
      </p:sp>
      <p:pic>
        <p:nvPicPr>
          <p:cNvPr id="185" name="Picture 8" descr="Image result for physical servers">
            <a:extLst>
              <a:ext uri="{FF2B5EF4-FFF2-40B4-BE49-F238E27FC236}">
                <a16:creationId xmlns:a16="http://schemas.microsoft.com/office/drawing/2014/main" id="{55A7C74D-F7AE-425D-B925-EAE7D161E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146" y="2050814"/>
            <a:ext cx="1228611" cy="104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6" name="Picture 10" descr="Image result for vmware servers">
            <a:extLst>
              <a:ext uri="{FF2B5EF4-FFF2-40B4-BE49-F238E27FC236}">
                <a16:creationId xmlns:a16="http://schemas.microsoft.com/office/drawing/2014/main" id="{8795F723-9139-4E90-AD49-4F7015EA2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663" y="2012526"/>
            <a:ext cx="1398217" cy="70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8" name="Picture 187" descr="Image result for AWS">
            <a:extLst>
              <a:ext uri="{FF2B5EF4-FFF2-40B4-BE49-F238E27FC236}">
                <a16:creationId xmlns:a16="http://schemas.microsoft.com/office/drawing/2014/main" id="{65A01428-C822-4CA7-8559-771D3AB79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551" y="1479067"/>
            <a:ext cx="840143" cy="42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9" name="Picture 8" descr="Image result for physical servers">
            <a:extLst>
              <a:ext uri="{FF2B5EF4-FFF2-40B4-BE49-F238E27FC236}">
                <a16:creationId xmlns:a16="http://schemas.microsoft.com/office/drawing/2014/main" id="{83BE993C-9E19-446B-9C7B-17CD6320B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7808" y="4598015"/>
            <a:ext cx="491497" cy="41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0" name="Picture 10" descr="Image result for vmware servers">
            <a:extLst>
              <a:ext uri="{FF2B5EF4-FFF2-40B4-BE49-F238E27FC236}">
                <a16:creationId xmlns:a16="http://schemas.microsoft.com/office/drawing/2014/main" id="{A05155EE-A98D-4060-8923-5069EEF98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3557" y="4062164"/>
            <a:ext cx="690139" cy="34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1" name="Picture 12" descr="Image result for data Center buildings">
            <a:extLst>
              <a:ext uri="{FF2B5EF4-FFF2-40B4-BE49-F238E27FC236}">
                <a16:creationId xmlns:a16="http://schemas.microsoft.com/office/drawing/2014/main" id="{65BEB457-4FE2-4216-A6AB-813948D67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593" y="4061447"/>
            <a:ext cx="1723420" cy="77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2" name="Picture 191" descr="Image result for sun e10k server">
            <a:extLst>
              <a:ext uri="{FF2B5EF4-FFF2-40B4-BE49-F238E27FC236}">
                <a16:creationId xmlns:a16="http://schemas.microsoft.com/office/drawing/2014/main" id="{246D31C9-A185-4A8E-95CA-35F6C9F2D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343" y="1480940"/>
            <a:ext cx="783181" cy="116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3" name="Picture 24" descr="Image result for chef configuration">
            <a:extLst>
              <a:ext uri="{FF2B5EF4-FFF2-40B4-BE49-F238E27FC236}">
                <a16:creationId xmlns:a16="http://schemas.microsoft.com/office/drawing/2014/main" id="{C468DFBE-F2A9-4D8F-BC71-E9D4EADA9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730" y="1531159"/>
            <a:ext cx="498922" cy="53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" name="Picture 12" descr="Image result for data Center buildings">
            <a:extLst>
              <a:ext uri="{FF2B5EF4-FFF2-40B4-BE49-F238E27FC236}">
                <a16:creationId xmlns:a16="http://schemas.microsoft.com/office/drawing/2014/main" id="{5DB9AA6E-7C93-429B-827A-2D6175C02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99" y="3819088"/>
            <a:ext cx="2712920" cy="122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5" name="Picture 12" descr="Image result for data Center buildings">
            <a:extLst>
              <a:ext uri="{FF2B5EF4-FFF2-40B4-BE49-F238E27FC236}">
                <a16:creationId xmlns:a16="http://schemas.microsoft.com/office/drawing/2014/main" id="{7A1FCF48-0C9B-419A-8A24-191114FA6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056" y="4069598"/>
            <a:ext cx="2170666" cy="98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6" name="Rectangle: Rounded Corners 195">
            <a:extLst>
              <a:ext uri="{FF2B5EF4-FFF2-40B4-BE49-F238E27FC236}">
                <a16:creationId xmlns:a16="http://schemas.microsoft.com/office/drawing/2014/main" id="{C720CA3B-9220-453E-A964-A8648BFA71AB}"/>
              </a:ext>
            </a:extLst>
          </p:cNvPr>
          <p:cNvSpPr/>
          <p:nvPr/>
        </p:nvSpPr>
        <p:spPr>
          <a:xfrm>
            <a:off x="4239758" y="4006052"/>
            <a:ext cx="2798221" cy="109782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pic>
        <p:nvPicPr>
          <p:cNvPr id="197" name="Picture 12" descr="Image result for data Center buildings">
            <a:extLst>
              <a:ext uri="{FF2B5EF4-FFF2-40B4-BE49-F238E27FC236}">
                <a16:creationId xmlns:a16="http://schemas.microsoft.com/office/drawing/2014/main" id="{33399023-DFA2-4A82-B289-9515DCC78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622" y="3875983"/>
            <a:ext cx="3167051" cy="1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8" name="TextBox 197">
            <a:extLst>
              <a:ext uri="{FF2B5EF4-FFF2-40B4-BE49-F238E27FC236}">
                <a16:creationId xmlns:a16="http://schemas.microsoft.com/office/drawing/2014/main" id="{0C7316E1-06F1-433D-AD56-153A4780E252}"/>
              </a:ext>
            </a:extLst>
          </p:cNvPr>
          <p:cNvSpPr txBox="1"/>
          <p:nvPr/>
        </p:nvSpPr>
        <p:spPr>
          <a:xfrm>
            <a:off x="3031728" y="3261443"/>
            <a:ext cx="7494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TCP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219FE4C6-C414-4A6C-AD78-A9B5CD68B020}"/>
              </a:ext>
            </a:extLst>
          </p:cNvPr>
          <p:cNvSpPr txBox="1"/>
          <p:nvPr/>
        </p:nvSpPr>
        <p:spPr>
          <a:xfrm>
            <a:off x="3035246" y="4206848"/>
            <a:ext cx="7494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TCX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A40E5772-818A-4CB7-8D11-4DAB22EE02BC}"/>
              </a:ext>
            </a:extLst>
          </p:cNvPr>
          <p:cNvSpPr txBox="1"/>
          <p:nvPr/>
        </p:nvSpPr>
        <p:spPr>
          <a:xfrm>
            <a:off x="6822582" y="4673680"/>
            <a:ext cx="7494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TCX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14185B90-72EC-42C1-A0E9-D87E97F5DBB5}"/>
              </a:ext>
            </a:extLst>
          </p:cNvPr>
          <p:cNvSpPr txBox="1"/>
          <p:nvPr/>
        </p:nvSpPr>
        <p:spPr>
          <a:xfrm>
            <a:off x="7887031" y="4674296"/>
            <a:ext cx="7494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TCX</a:t>
            </a:r>
          </a:p>
        </p:txBody>
      </p:sp>
      <p:pic>
        <p:nvPicPr>
          <p:cNvPr id="202" name="Picture 12" descr="Image result for data Center buildings">
            <a:extLst>
              <a:ext uri="{FF2B5EF4-FFF2-40B4-BE49-F238E27FC236}">
                <a16:creationId xmlns:a16="http://schemas.microsoft.com/office/drawing/2014/main" id="{228F322F-761B-445C-8047-DB5ED5F8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397" y="4149839"/>
            <a:ext cx="806664" cy="36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3" name="TextBox 202">
            <a:extLst>
              <a:ext uri="{FF2B5EF4-FFF2-40B4-BE49-F238E27FC236}">
                <a16:creationId xmlns:a16="http://schemas.microsoft.com/office/drawing/2014/main" id="{B2B5C353-4093-4E8B-9530-2E7EFBCBADE5}"/>
              </a:ext>
            </a:extLst>
          </p:cNvPr>
          <p:cNvSpPr txBox="1"/>
          <p:nvPr/>
        </p:nvSpPr>
        <p:spPr>
          <a:xfrm>
            <a:off x="9604245" y="4467341"/>
            <a:ext cx="7494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DDC</a:t>
            </a:r>
          </a:p>
        </p:txBody>
      </p:sp>
      <p:pic>
        <p:nvPicPr>
          <p:cNvPr id="204" name="Picture 38" descr="Image result for servicenow">
            <a:extLst>
              <a:ext uri="{FF2B5EF4-FFF2-40B4-BE49-F238E27FC236}">
                <a16:creationId xmlns:a16="http://schemas.microsoft.com/office/drawing/2014/main" id="{5FA435AF-AA28-4B9C-BE9D-57F414391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221" y="767683"/>
            <a:ext cx="1436120" cy="83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" name="Picture 38" descr="Image result for servicenow">
            <a:extLst>
              <a:ext uri="{FF2B5EF4-FFF2-40B4-BE49-F238E27FC236}">
                <a16:creationId xmlns:a16="http://schemas.microsoft.com/office/drawing/2014/main" id="{86702816-0733-432A-83E3-46D2B3D88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842" y="771504"/>
            <a:ext cx="1290891" cy="7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" name="Picture 22" descr="Image result for sun e10k server">
            <a:extLst>
              <a:ext uri="{FF2B5EF4-FFF2-40B4-BE49-F238E27FC236}">
                <a16:creationId xmlns:a16="http://schemas.microsoft.com/office/drawing/2014/main" id="{2B2E76DB-F8C7-4817-8270-881470C26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999" y="3273644"/>
            <a:ext cx="468332" cy="69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" name="Picture 40" descr="Image result for salesforce">
            <a:extLst>
              <a:ext uri="{FF2B5EF4-FFF2-40B4-BE49-F238E27FC236}">
                <a16:creationId xmlns:a16="http://schemas.microsoft.com/office/drawing/2014/main" id="{10CBC36E-56C8-4EDE-BCFA-BFEF14864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800" y="1024647"/>
            <a:ext cx="953101" cy="66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" name="Picture 207" descr="Image result for office 365">
            <a:extLst>
              <a:ext uri="{FF2B5EF4-FFF2-40B4-BE49-F238E27FC236}">
                <a16:creationId xmlns:a16="http://schemas.microsoft.com/office/drawing/2014/main" id="{1E5EEA42-72A5-468C-9EAF-6BB4832EB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004" y="900983"/>
            <a:ext cx="1508947" cy="132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" name="Picture 44" descr="Image result for office 365">
            <a:extLst>
              <a:ext uri="{FF2B5EF4-FFF2-40B4-BE49-F238E27FC236}">
                <a16:creationId xmlns:a16="http://schemas.microsoft.com/office/drawing/2014/main" id="{284611AA-C23A-455B-8890-0CD5CA7CB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670" y="898209"/>
            <a:ext cx="1508947" cy="132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" name="Picture 40" descr="Image result for salesforce">
            <a:extLst>
              <a:ext uri="{FF2B5EF4-FFF2-40B4-BE49-F238E27FC236}">
                <a16:creationId xmlns:a16="http://schemas.microsoft.com/office/drawing/2014/main" id="{1C9814F7-61D5-49FB-87C5-921465831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3452" y="1086797"/>
            <a:ext cx="1003391" cy="70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" name="Picture 12" descr="Image result for data Center buildings">
            <a:extLst>
              <a:ext uri="{FF2B5EF4-FFF2-40B4-BE49-F238E27FC236}">
                <a16:creationId xmlns:a16="http://schemas.microsoft.com/office/drawing/2014/main" id="{D4498A26-00FC-4D9A-AF79-B57364D02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639" y="3088133"/>
            <a:ext cx="2091459" cy="94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2" name="TextBox 211">
            <a:extLst>
              <a:ext uri="{FF2B5EF4-FFF2-40B4-BE49-F238E27FC236}">
                <a16:creationId xmlns:a16="http://schemas.microsoft.com/office/drawing/2014/main" id="{D2000DE8-F123-4BA6-8730-CEDF34036F6A}"/>
              </a:ext>
            </a:extLst>
          </p:cNvPr>
          <p:cNvSpPr txBox="1"/>
          <p:nvPr/>
        </p:nvSpPr>
        <p:spPr>
          <a:xfrm>
            <a:off x="6100345" y="3491806"/>
            <a:ext cx="8175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TCD</a:t>
            </a:r>
          </a:p>
        </p:txBody>
      </p:sp>
      <p:pic>
        <p:nvPicPr>
          <p:cNvPr id="213" name="Picture 22" descr="Image result for sun e10k server">
            <a:extLst>
              <a:ext uri="{FF2B5EF4-FFF2-40B4-BE49-F238E27FC236}">
                <a16:creationId xmlns:a16="http://schemas.microsoft.com/office/drawing/2014/main" id="{08849090-8E36-420F-A38B-1132819FD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243" y="1520221"/>
            <a:ext cx="783181" cy="116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" name="Picture 22" descr="Image result for sun e10k server">
            <a:extLst>
              <a:ext uri="{FF2B5EF4-FFF2-40B4-BE49-F238E27FC236}">
                <a16:creationId xmlns:a16="http://schemas.microsoft.com/office/drawing/2014/main" id="{F4960B8A-ACAF-4FB5-B7A0-24F0169C9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334" y="1600634"/>
            <a:ext cx="783181" cy="116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" name="Picture 8" descr="Image result for physical servers">
            <a:extLst>
              <a:ext uri="{FF2B5EF4-FFF2-40B4-BE49-F238E27FC236}">
                <a16:creationId xmlns:a16="http://schemas.microsoft.com/office/drawing/2014/main" id="{24A2FB9D-BF37-4092-82E5-2008002D2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12" y="1244320"/>
            <a:ext cx="1463710" cy="124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" name="Picture 8" descr="Image result for physical servers">
            <a:extLst>
              <a:ext uri="{FF2B5EF4-FFF2-40B4-BE49-F238E27FC236}">
                <a16:creationId xmlns:a16="http://schemas.microsoft.com/office/drawing/2014/main" id="{A0E31946-7171-4C19-BB23-9CE83D77A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12" y="1396720"/>
            <a:ext cx="1463710" cy="124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" name="Picture 22" descr="Image result for sun e10k server">
            <a:extLst>
              <a:ext uri="{FF2B5EF4-FFF2-40B4-BE49-F238E27FC236}">
                <a16:creationId xmlns:a16="http://schemas.microsoft.com/office/drawing/2014/main" id="{F62C66A9-1B2A-420E-B8C4-BADABA78C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804" y="3344279"/>
            <a:ext cx="468332" cy="69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8" name="Picture 8" descr="Image result for physical servers">
            <a:extLst>
              <a:ext uri="{FF2B5EF4-FFF2-40B4-BE49-F238E27FC236}">
                <a16:creationId xmlns:a16="http://schemas.microsoft.com/office/drawing/2014/main" id="{B70DB4BF-9656-4F25-8055-ABEA2088C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97" y="2258660"/>
            <a:ext cx="1228611" cy="104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9" name="Picture 10" descr="Image result for vmware servers">
            <a:extLst>
              <a:ext uri="{FF2B5EF4-FFF2-40B4-BE49-F238E27FC236}">
                <a16:creationId xmlns:a16="http://schemas.microsoft.com/office/drawing/2014/main" id="{DC5AC0CA-80C2-4E65-816A-B04B7E2DB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063" y="2164926"/>
            <a:ext cx="1398217" cy="70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0" name="Picture 10" descr="Image result for vmware servers">
            <a:extLst>
              <a:ext uri="{FF2B5EF4-FFF2-40B4-BE49-F238E27FC236}">
                <a16:creationId xmlns:a16="http://schemas.microsoft.com/office/drawing/2014/main" id="{BEAE09C8-AF7D-45A7-A6B6-72F39F804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463" y="2317326"/>
            <a:ext cx="1398217" cy="70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1" name="Picture 10" descr="Image result for vmware servers">
            <a:extLst>
              <a:ext uri="{FF2B5EF4-FFF2-40B4-BE49-F238E27FC236}">
                <a16:creationId xmlns:a16="http://schemas.microsoft.com/office/drawing/2014/main" id="{231B6069-2081-450B-BEE8-831F72AC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118" y="4263789"/>
            <a:ext cx="690139" cy="34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2" name="Group 221">
            <a:extLst>
              <a:ext uri="{FF2B5EF4-FFF2-40B4-BE49-F238E27FC236}">
                <a16:creationId xmlns:a16="http://schemas.microsoft.com/office/drawing/2014/main" id="{7128387D-C4B0-468E-8E17-ED678C2B7A16}"/>
              </a:ext>
            </a:extLst>
          </p:cNvPr>
          <p:cNvGrpSpPr/>
          <p:nvPr/>
        </p:nvGrpSpPr>
        <p:grpSpPr>
          <a:xfrm>
            <a:off x="7400096" y="1596654"/>
            <a:ext cx="4470762" cy="2235387"/>
            <a:chOff x="9216063" y="3450379"/>
            <a:chExt cx="5364914" cy="2682464"/>
          </a:xfrm>
        </p:grpSpPr>
        <p:pic>
          <p:nvPicPr>
            <p:cNvPr id="223" name="Picture 14" descr="Image result for AWS">
              <a:extLst>
                <a:ext uri="{FF2B5EF4-FFF2-40B4-BE49-F238E27FC236}">
                  <a16:creationId xmlns:a16="http://schemas.microsoft.com/office/drawing/2014/main" id="{CE654E17-4678-431E-B55F-D2C552B4B8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6063" y="3450379"/>
              <a:ext cx="5364914" cy="2682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5" name="Picture 16" descr="Image result for lambda">
              <a:extLst>
                <a:ext uri="{FF2B5EF4-FFF2-40B4-BE49-F238E27FC236}">
                  <a16:creationId xmlns:a16="http://schemas.microsoft.com/office/drawing/2014/main" id="{B65DB513-79BF-4B08-9585-29FBEC61BB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89927" y="4686464"/>
              <a:ext cx="314134" cy="314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6" name="Picture 18" descr="Image result for terraform">
              <a:extLst>
                <a:ext uri="{FF2B5EF4-FFF2-40B4-BE49-F238E27FC236}">
                  <a16:creationId xmlns:a16="http://schemas.microsoft.com/office/drawing/2014/main" id="{E5E88C3A-8FCF-47DB-BE7F-4B0AE1609D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0279" y="5501705"/>
              <a:ext cx="824044" cy="412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7" name="Picture 20" descr="Image result for kubernetes">
              <a:extLst>
                <a:ext uri="{FF2B5EF4-FFF2-40B4-BE49-F238E27FC236}">
                  <a16:creationId xmlns:a16="http://schemas.microsoft.com/office/drawing/2014/main" id="{A5878023-F612-44E9-88EB-78AECC3623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8239" y="5318212"/>
              <a:ext cx="557994" cy="423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8" name="Picture 227" descr="Image result for chef configuration">
              <a:extLst>
                <a:ext uri="{FF2B5EF4-FFF2-40B4-BE49-F238E27FC236}">
                  <a16:creationId xmlns:a16="http://schemas.microsoft.com/office/drawing/2014/main" id="{BAC0C849-BEDB-4C17-AC3D-629070F826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48154" y="4503578"/>
              <a:ext cx="392459" cy="419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9" name="Picture 26" descr="Image result for amazon RDS">
              <a:extLst>
                <a:ext uri="{FF2B5EF4-FFF2-40B4-BE49-F238E27FC236}">
                  <a16:creationId xmlns:a16="http://schemas.microsoft.com/office/drawing/2014/main" id="{A546D4BD-BD03-4641-9E65-E3BBC24798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48891" y="4151924"/>
              <a:ext cx="644250" cy="644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0" name="Picture 28" descr="Image result for amazon RDS">
              <a:extLst>
                <a:ext uri="{FF2B5EF4-FFF2-40B4-BE49-F238E27FC236}">
                  <a16:creationId xmlns:a16="http://schemas.microsoft.com/office/drawing/2014/main" id="{BDB1A261-2EF2-4E69-A3CD-D450838684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1338" y="3818345"/>
              <a:ext cx="504324" cy="463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1" name="Picture 30" descr="Image result for jenkins">
              <a:extLst>
                <a:ext uri="{FF2B5EF4-FFF2-40B4-BE49-F238E27FC236}">
                  <a16:creationId xmlns:a16="http://schemas.microsoft.com/office/drawing/2014/main" id="{5DD24489-E923-414B-AA6A-0E57428BC4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81942" y="4577482"/>
              <a:ext cx="533504" cy="533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2" name="Picture 32" descr="Image result for artifactory">
              <a:extLst>
                <a:ext uri="{FF2B5EF4-FFF2-40B4-BE49-F238E27FC236}">
                  <a16:creationId xmlns:a16="http://schemas.microsoft.com/office/drawing/2014/main" id="{10749FEC-CA1D-4EC9-881B-3EACC9C461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75924" y="5073390"/>
              <a:ext cx="644250" cy="644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3" name="Picture 34" descr="Image result for github">
              <a:extLst>
                <a:ext uri="{FF2B5EF4-FFF2-40B4-BE49-F238E27FC236}">
                  <a16:creationId xmlns:a16="http://schemas.microsoft.com/office/drawing/2014/main" id="{324D8F11-AB63-4A4F-9C70-B83895E190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9494" y="5491912"/>
              <a:ext cx="1204069" cy="446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4" name="Picture 46" descr="Image result for aws s3">
              <a:extLst>
                <a:ext uri="{FF2B5EF4-FFF2-40B4-BE49-F238E27FC236}">
                  <a16:creationId xmlns:a16="http://schemas.microsoft.com/office/drawing/2014/main" id="{39D37985-D1F4-418F-B038-EDF7AD9B6B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36130" y="4907069"/>
              <a:ext cx="412024" cy="412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5" name="Picture 48" descr="Image result for ec2">
              <a:extLst>
                <a:ext uri="{FF2B5EF4-FFF2-40B4-BE49-F238E27FC236}">
                  <a16:creationId xmlns:a16="http://schemas.microsoft.com/office/drawing/2014/main" id="{73C7D201-3F6E-4EA4-9F34-28298833F6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43244" y="3916748"/>
              <a:ext cx="1059635" cy="6769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7" name="Picture 52" descr="Image result for oracle database">
            <a:extLst>
              <a:ext uri="{FF2B5EF4-FFF2-40B4-BE49-F238E27FC236}">
                <a16:creationId xmlns:a16="http://schemas.microsoft.com/office/drawing/2014/main" id="{2A482CE0-820D-45D7-9965-E7B78B764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86" y="2169369"/>
            <a:ext cx="1257780" cy="83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8" name="Picture 54" descr="Image result for microsoft SQL">
            <a:extLst>
              <a:ext uri="{FF2B5EF4-FFF2-40B4-BE49-F238E27FC236}">
                <a16:creationId xmlns:a16="http://schemas.microsoft.com/office/drawing/2014/main" id="{164BCB57-8E99-44B0-8384-929532F51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527" y="2510929"/>
            <a:ext cx="660669" cy="55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9" name="TextBox 238">
            <a:extLst>
              <a:ext uri="{FF2B5EF4-FFF2-40B4-BE49-F238E27FC236}">
                <a16:creationId xmlns:a16="http://schemas.microsoft.com/office/drawing/2014/main" id="{B9A61F78-F575-493A-934D-00F630549892}"/>
              </a:ext>
            </a:extLst>
          </p:cNvPr>
          <p:cNvSpPr txBox="1"/>
          <p:nvPr/>
        </p:nvSpPr>
        <p:spPr>
          <a:xfrm>
            <a:off x="7417281" y="4937850"/>
            <a:ext cx="40992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>
                <a:solidFill>
                  <a:srgbClr val="7030A0"/>
                </a:solidFill>
              </a:rPr>
              <a:t>Cloud Driven Agile IT</a:t>
            </a:r>
          </a:p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7030A0"/>
                </a:solidFill>
              </a:rPr>
              <a:t>Majority Public Cloud</a:t>
            </a:r>
          </a:p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7030A0"/>
                </a:solidFill>
              </a:rPr>
              <a:t>Platform Agility with Self-Service</a:t>
            </a:r>
          </a:p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7030A0"/>
                </a:solidFill>
              </a:rPr>
              <a:t>DevOps Integrated Automation &amp; Orchestration</a:t>
            </a:r>
          </a:p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7030A0"/>
                </a:solidFill>
              </a:rPr>
              <a:t>Provisioning Time: In Minutes</a:t>
            </a:r>
          </a:p>
        </p:txBody>
      </p:sp>
      <p:pic>
        <p:nvPicPr>
          <p:cNvPr id="240" name="Picture 10" descr="Image result for Amazon aurora">
            <a:extLst>
              <a:ext uri="{FF2B5EF4-FFF2-40B4-BE49-F238E27FC236}">
                <a16:creationId xmlns:a16="http://schemas.microsoft.com/office/drawing/2014/main" id="{F1B8E604-CF37-41D0-AF67-B89DDDA76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924" y="2226082"/>
            <a:ext cx="530703" cy="259417"/>
          </a:xfrm>
          <a:prstGeom prst="rect">
            <a:avLst/>
          </a:prstGeom>
          <a:noFill/>
          <a:ln>
            <a:solidFill>
              <a:srgbClr val="FFC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7" name="TextBox 186">
            <a:extLst>
              <a:ext uri="{FF2B5EF4-FFF2-40B4-BE49-F238E27FC236}">
                <a16:creationId xmlns:a16="http://schemas.microsoft.com/office/drawing/2014/main" id="{A14174AD-E2A4-4F8E-B7D3-2FF94B595BE2}"/>
              </a:ext>
            </a:extLst>
          </p:cNvPr>
          <p:cNvSpPr txBox="1"/>
          <p:nvPr/>
        </p:nvSpPr>
        <p:spPr>
          <a:xfrm>
            <a:off x="3487308" y="4931054"/>
            <a:ext cx="34038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>
                <a:solidFill>
                  <a:srgbClr val="7030A0"/>
                </a:solidFill>
              </a:rPr>
              <a:t>Modern IT</a:t>
            </a:r>
          </a:p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7030A0"/>
                </a:solidFill>
              </a:rPr>
              <a:t>Private Cloud &amp; Some Public Cloud</a:t>
            </a:r>
          </a:p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7030A0"/>
                </a:solidFill>
              </a:rPr>
              <a:t>Automated Virtual Provision</a:t>
            </a:r>
          </a:p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7030A0"/>
                </a:solidFill>
              </a:rPr>
              <a:t>Some Automation &amp; Orchestration</a:t>
            </a:r>
          </a:p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7030A0"/>
                </a:solidFill>
              </a:rPr>
              <a:t>Provisioning Time : Days to Weeks</a:t>
            </a:r>
          </a:p>
        </p:txBody>
      </p:sp>
    </p:spTree>
    <p:extLst>
      <p:ext uri="{BB962C8B-B14F-4D97-AF65-F5344CB8AC3E}">
        <p14:creationId xmlns:p14="http://schemas.microsoft.com/office/powerpoint/2010/main" val="3833436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mage result for iaas paas faas caas iac saas">
            <a:extLst>
              <a:ext uri="{FF2B5EF4-FFF2-40B4-BE49-F238E27FC236}">
                <a16:creationId xmlns:a16="http://schemas.microsoft.com/office/drawing/2014/main" id="{2B53893E-095D-4EDB-B319-2A052B0F6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908" y="4538181"/>
            <a:ext cx="3333750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34920"/>
            <a:ext cx="10332720" cy="879480"/>
          </a:xfrm>
        </p:spPr>
        <p:txBody>
          <a:bodyPr anchor="ctr">
            <a:noAutofit/>
          </a:bodyPr>
          <a:lstStyle/>
          <a:p>
            <a:r>
              <a:rPr lang="en-US" sz="3200" b="1">
                <a:solidFill>
                  <a:srgbClr val="FF0000"/>
                </a:solidFill>
                <a:latin typeface="Toyota Type" panose="020B0602020202020204" pitchFamily="34" charset="0"/>
                <a:cs typeface="Toyota Type" panose="020B0602020202020204" pitchFamily="34" charset="0"/>
              </a:rPr>
              <a:t>What self-service options are available today?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" y="1163062"/>
            <a:ext cx="6683433" cy="5295927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1400" b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Kubernetes/Containers Platform (CaaS) </a:t>
            </a:r>
          </a:p>
          <a:p>
            <a:pPr lvl="1"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 Cloud Native/Modern Applications</a:t>
            </a:r>
          </a:p>
          <a:p>
            <a:pPr lvl="1"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Lowest RTO/RPO</a:t>
            </a:r>
          </a:p>
          <a:p>
            <a:pPr lvl="1"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Easy to do multi-tenancy, automate &amp; Integrates well in CI/CD pipelines</a:t>
            </a:r>
          </a:p>
          <a:p>
            <a:pPr lvl="1"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DevOps enabled platform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sz="1400" b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Infrastructure as a Service (IaaS)</a:t>
            </a:r>
          </a:p>
          <a:p>
            <a:pPr lvl="1"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 traditional/COTS Applications</a:t>
            </a:r>
          </a:p>
          <a:p>
            <a:pPr lvl="1"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Windows &amp; Linux s</a:t>
            </a:r>
          </a:p>
          <a:p>
            <a:pPr lvl="1">
              <a:lnSpc>
                <a:spcPct val="120000"/>
              </a:lnSpc>
            </a:pPr>
            <a:r>
              <a:rPr lang="en-US" sz="1200" dirty="0">
                <a:solidFill>
                  <a:srgbClr val="FF0000"/>
                </a:solidFill>
              </a:rPr>
              <a:t>High RTO/RPO</a:t>
            </a:r>
          </a:p>
          <a:p>
            <a:pPr lvl="1">
              <a:lnSpc>
                <a:spcPct val="120000"/>
              </a:lnSpc>
            </a:pPr>
            <a:r>
              <a:rPr lang="en-US" sz="1200" dirty="0">
                <a:solidFill>
                  <a:srgbClr val="FF0000"/>
                </a:solidFill>
              </a:rPr>
              <a:t>Hard  to do multi-tenancy, automate &amp; Integrate with CI/CD pipeline</a:t>
            </a:r>
          </a:p>
          <a:p>
            <a:pPr>
              <a:lnSpc>
                <a:spcPct val="120000"/>
              </a:lnSpc>
            </a:pPr>
            <a:r>
              <a:rPr lang="en-US" sz="1400" b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Database as a Service (DBaaS) </a:t>
            </a:r>
          </a:p>
          <a:p>
            <a:pPr lvl="1"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PostgreSQL RDS / DocumentDB</a:t>
            </a:r>
          </a:p>
          <a:p>
            <a:pPr lvl="1"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Lowest RTO/RPO</a:t>
            </a:r>
          </a:p>
          <a:p>
            <a:pPr lvl="1"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Easy to do end-to-end automation &amp; Integrates with CI/CD pipelines</a:t>
            </a:r>
          </a:p>
          <a:p>
            <a:pPr lvl="1"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DevOps enabled platform</a:t>
            </a:r>
            <a:endParaRPr lang="en-US" sz="10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1400" b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Amazon AWS S3 Storage (available 10/15)</a:t>
            </a:r>
          </a:p>
          <a:p>
            <a:pPr>
              <a:lnSpc>
                <a:spcPct val="120000"/>
              </a:lnSpc>
            </a:pPr>
            <a:r>
              <a:rPr lang="en-US" sz="1400" b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Artifactory</a:t>
            </a:r>
          </a:p>
          <a:p>
            <a:pPr>
              <a:lnSpc>
                <a:spcPct val="120000"/>
              </a:lnSpc>
            </a:pPr>
            <a:r>
              <a:rPr lang="en-US" sz="1400" b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DNS Provisioning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181" lvl="1" indent="0">
              <a:lnSpc>
                <a:spcPct val="120000"/>
              </a:lnSpc>
              <a:buNone/>
            </a:pP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181" lvl="1" indent="0">
              <a:lnSpc>
                <a:spcPct val="120000"/>
              </a:lnSpc>
              <a:buNone/>
            </a:pPr>
            <a:r>
              <a:rPr lang="en-US" sz="900" b="1" dirty="0">
                <a:solidFill>
                  <a:srgbClr val="00B0F0"/>
                </a:solidFill>
              </a:rPr>
              <a:t>* </a:t>
            </a:r>
            <a:r>
              <a:rPr lang="en-US" sz="1200" b="1" dirty="0">
                <a:solidFill>
                  <a:srgbClr val="00B0F0"/>
                </a:solidFill>
              </a:rPr>
              <a:t>Other AWS Services are provisioned manually through Intake process</a:t>
            </a:r>
            <a:endParaRPr lang="en-US" sz="900" b="1" dirty="0">
              <a:solidFill>
                <a:srgbClr val="00B0F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6B3AD3-5634-423C-A50E-51B57DBAE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795" y="1285442"/>
            <a:ext cx="5613894" cy="27501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3624EF-C850-4E3D-AF2C-8C1B1C8A1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6378" y="4952936"/>
            <a:ext cx="2782172" cy="1389816"/>
          </a:xfrm>
          <a:prstGeom prst="rect">
            <a:avLst/>
          </a:prstGeom>
        </p:spPr>
      </p:pic>
      <p:pic>
        <p:nvPicPr>
          <p:cNvPr id="1026" name="Picture 2" descr="Image result for dbaas">
            <a:extLst>
              <a:ext uri="{FF2B5EF4-FFF2-40B4-BE49-F238E27FC236}">
                <a16:creationId xmlns:a16="http://schemas.microsoft.com/office/drawing/2014/main" id="{16BBF511-6676-4D94-A24B-50352D31C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774" y="2283339"/>
            <a:ext cx="1036963" cy="67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baas">
            <a:extLst>
              <a:ext uri="{FF2B5EF4-FFF2-40B4-BE49-F238E27FC236}">
                <a16:creationId xmlns:a16="http://schemas.microsoft.com/office/drawing/2014/main" id="{A3B0EC22-A400-4CCC-A6CB-B2342B517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367" y="3597224"/>
            <a:ext cx="1036963" cy="78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EKS kubernetes">
            <a:extLst>
              <a:ext uri="{FF2B5EF4-FFF2-40B4-BE49-F238E27FC236}">
                <a16:creationId xmlns:a16="http://schemas.microsoft.com/office/drawing/2014/main" id="{384B8E18-E8D1-4D67-8D8E-DED3B1923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566" y="973876"/>
            <a:ext cx="2898342" cy="54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artifactory">
            <a:extLst>
              <a:ext uri="{FF2B5EF4-FFF2-40B4-BE49-F238E27FC236}">
                <a16:creationId xmlns:a16="http://schemas.microsoft.com/office/drawing/2014/main" id="{C9D1AF8B-5329-499B-90CE-9FB0D67B6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532" y="5211095"/>
            <a:ext cx="673029" cy="67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DNS">
            <a:extLst>
              <a:ext uri="{FF2B5EF4-FFF2-40B4-BE49-F238E27FC236}">
                <a16:creationId xmlns:a16="http://schemas.microsoft.com/office/drawing/2014/main" id="{F0FC5804-4F64-4DC6-BFB2-3337EF728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763" y="5444614"/>
            <a:ext cx="500648" cy="50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S3">
            <a:extLst>
              <a:ext uri="{FF2B5EF4-FFF2-40B4-BE49-F238E27FC236}">
                <a16:creationId xmlns:a16="http://schemas.microsoft.com/office/drawing/2014/main" id="{15E07639-7CB4-429F-8540-60A4E84F6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740" y="4907441"/>
            <a:ext cx="1269781" cy="43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285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34920"/>
            <a:ext cx="10332720" cy="879480"/>
          </a:xfrm>
        </p:spPr>
        <p:txBody>
          <a:bodyPr anchor="ctr">
            <a:noAutofit/>
          </a:bodyPr>
          <a:lstStyle/>
          <a:p>
            <a:r>
              <a:rPr lang="en-US" sz="3200" b="1" dirty="0" err="1">
                <a:solidFill>
                  <a:srgbClr val="FF0000"/>
                </a:solidFill>
                <a:latin typeface="Toyota Type" panose="020B0602020202020204" pitchFamily="34" charset="0"/>
                <a:cs typeface="Toyota Type" panose="020B0602020202020204" pitchFamily="34" charset="0"/>
              </a:rPr>
              <a:t>mFin</a:t>
            </a:r>
            <a:r>
              <a:rPr lang="en-US" sz="3200" b="1" dirty="0">
                <a:solidFill>
                  <a:srgbClr val="FF0000"/>
                </a:solidFill>
                <a:latin typeface="Toyota Type" panose="020B0602020202020204" pitchFamily="34" charset="0"/>
                <a:cs typeface="Toyota Type" panose="020B0602020202020204" pitchFamily="34" charset="0"/>
              </a:rPr>
              <a:t> AWS environment readiness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" y="714654"/>
            <a:ext cx="7757207" cy="614334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mFin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AWS Infrastructure readiness timeline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solidFill>
                  <a:srgbClr val="00B050"/>
                </a:solidFill>
              </a:rPr>
              <a:t>Dev/Test Available now</a:t>
            </a:r>
          </a:p>
          <a:p>
            <a:pPr lvl="2">
              <a:lnSpc>
                <a:spcPct val="12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Kubernetes/Containers, EC2 Windows/Linux, S3</a:t>
            </a:r>
          </a:p>
          <a:p>
            <a:pPr lvl="2">
              <a:lnSpc>
                <a:spcPct val="120000"/>
              </a:lnSpc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RDS PostgreSQL &amp; DocumentDB  (Available 10/27/2019)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Stage ready by 10/27/2019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Production by 11/30/2019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above dates are only for Infrastructure readiness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Available for factories/applications to build their applications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Using self-service ServiceNow standard cloud catalog</a:t>
            </a:r>
          </a:p>
          <a:p>
            <a:pPr lvl="2">
              <a:lnSpc>
                <a:spcPct val="120000"/>
              </a:lnSpc>
            </a:pP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Eg.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Linux/Windows EC2 servers, Kubernetes, S3, RDS/NoSQL databases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Everything else to be build manually through intake process based on priority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pic>
        <p:nvPicPr>
          <p:cNvPr id="2" name="Picture 2" descr="Image result for &quot;multi-tenant&quot;">
            <a:extLst>
              <a:ext uri="{FF2B5EF4-FFF2-40B4-BE49-F238E27FC236}">
                <a16:creationId xmlns:a16="http://schemas.microsoft.com/office/drawing/2014/main" id="{E04C5A68-F3B5-4D05-8341-045D3E756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206" y="1784838"/>
            <a:ext cx="4525649" cy="299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014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34920"/>
            <a:ext cx="10332720" cy="879480"/>
          </a:xfrm>
        </p:spPr>
        <p:txBody>
          <a:bodyPr anchor="ctr">
            <a:no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oyota Type" panose="020B0602020202020204" pitchFamily="34" charset="0"/>
                <a:cs typeface="Toyota Type" panose="020B0602020202020204" pitchFamily="34" charset="0"/>
              </a:rPr>
              <a:t>Building </a:t>
            </a:r>
            <a:r>
              <a:rPr lang="en-US" sz="2800" b="1" dirty="0" err="1">
                <a:solidFill>
                  <a:srgbClr val="FF0000"/>
                </a:solidFill>
                <a:latin typeface="Toyota Type" panose="020B0602020202020204" pitchFamily="34" charset="0"/>
                <a:cs typeface="Toyota Type" panose="020B0602020202020204" pitchFamily="34" charset="0"/>
              </a:rPr>
              <a:t>mFin</a:t>
            </a:r>
            <a:r>
              <a:rPr lang="en-US" sz="2800" b="1" dirty="0">
                <a:solidFill>
                  <a:srgbClr val="FF0000"/>
                </a:solidFill>
                <a:latin typeface="Toyota Type" panose="020B0602020202020204" pitchFamily="34" charset="0"/>
                <a:cs typeface="Toyota Type" panose="020B0602020202020204" pitchFamily="34" charset="0"/>
              </a:rPr>
              <a:t>/multi-tenant Environments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" y="714654"/>
            <a:ext cx="7757207" cy="614334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pic>
        <p:nvPicPr>
          <p:cNvPr id="1026" name="Picture 2" descr="Image result for availability">
            <a:extLst>
              <a:ext uri="{FF2B5EF4-FFF2-40B4-BE49-F238E27FC236}">
                <a16:creationId xmlns:a16="http://schemas.microsoft.com/office/drawing/2014/main" id="{1463E133-4E9E-4783-B8F0-B47675FD2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30" y="688563"/>
            <a:ext cx="4434794" cy="274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CC1E22C-55E4-4E27-96C8-C5F9C3842F1D}"/>
              </a:ext>
            </a:extLst>
          </p:cNvPr>
          <p:cNvSpPr/>
          <p:nvPr/>
        </p:nvSpPr>
        <p:spPr>
          <a:xfrm>
            <a:off x="286869" y="820387"/>
            <a:ext cx="6633883" cy="5765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Follow the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mFin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Architecture guidelines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Build loosely coupled , cloud native, scale-out/elastic applications</a:t>
            </a:r>
          </a:p>
          <a:p>
            <a:pPr marL="274731" lvl="0" indent="-27473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Build resiliency into Application</a:t>
            </a:r>
          </a:p>
          <a:p>
            <a:pPr marL="681266" lvl="1" indent="-27473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solely rely on the infrastructure for availability</a:t>
            </a:r>
          </a:p>
          <a:p>
            <a:pPr marL="681266" lvl="1" indent="-27473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Assume everything fails, and design backwards</a:t>
            </a:r>
          </a:p>
          <a:p>
            <a:pPr marL="681266" lvl="1" indent="-27473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Multi-AZ/Region Architecture based on business requirements to avoid single point of failure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Availability/Outage &amp; Performance issues of one tenant should not impact the other tenants</a:t>
            </a:r>
          </a:p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00B0F0"/>
                </a:solidFill>
              </a:rPr>
              <a:t>Other things to consider as each tenant may have 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Access, Audit, Security and compliance requirements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HA/DR testing &amp; maintenance window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Release cycles, feature requests and upgrades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data / backup retention requirements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Disposing or exporting environments/data at the request of tenant</a:t>
            </a:r>
          </a:p>
        </p:txBody>
      </p:sp>
      <p:pic>
        <p:nvPicPr>
          <p:cNvPr id="1030" name="Picture 6" descr="Image result for performance">
            <a:extLst>
              <a:ext uri="{FF2B5EF4-FFF2-40B4-BE49-F238E27FC236}">
                <a16:creationId xmlns:a16="http://schemas.microsoft.com/office/drawing/2014/main" id="{AC9C712F-3184-4D09-A3D6-FA0FFF046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987" y="3660359"/>
            <a:ext cx="4209615" cy="274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363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34920"/>
            <a:ext cx="10332720" cy="879480"/>
          </a:xfrm>
        </p:spPr>
        <p:txBody>
          <a:bodyPr anchor="ctr">
            <a:noAutofit/>
          </a:bodyPr>
          <a:lstStyle/>
          <a:p>
            <a:r>
              <a:rPr lang="en-US" sz="3200" b="1">
                <a:solidFill>
                  <a:srgbClr val="FF0000"/>
                </a:solidFill>
                <a:latin typeface="Toyota Type" panose="020B0602020202020204" pitchFamily="34" charset="0"/>
                <a:cs typeface="Toyota Type" panose="020B0602020202020204" pitchFamily="34" charset="0"/>
              </a:rPr>
              <a:t>TFS Cloud foot print</a:t>
            </a:r>
          </a:p>
        </p:txBody>
      </p: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DEA27B90-F290-494C-8A70-9315C8E763DA}"/>
              </a:ext>
            </a:extLst>
          </p:cNvPr>
          <p:cNvGrpSpPr/>
          <p:nvPr/>
        </p:nvGrpSpPr>
        <p:grpSpPr>
          <a:xfrm>
            <a:off x="650940" y="2439790"/>
            <a:ext cx="2968519" cy="3097509"/>
            <a:chOff x="6616701" y="5567564"/>
            <a:chExt cx="3968282" cy="2839003"/>
          </a:xfrm>
        </p:grpSpPr>
        <p:sp>
          <p:nvSpPr>
            <p:cNvPr id="449" name="Rectangle 448">
              <a:extLst>
                <a:ext uri="{FF2B5EF4-FFF2-40B4-BE49-F238E27FC236}">
                  <a16:creationId xmlns:a16="http://schemas.microsoft.com/office/drawing/2014/main" id="{8062B4C8-DD44-4714-87FE-AE96FB6F038B}"/>
                </a:ext>
              </a:extLst>
            </p:cNvPr>
            <p:cNvSpPr/>
            <p:nvPr/>
          </p:nvSpPr>
          <p:spPr>
            <a:xfrm>
              <a:off x="6622442" y="5567564"/>
              <a:ext cx="3962541" cy="2839003"/>
            </a:xfrm>
            <a:prstGeom prst="rect">
              <a:avLst/>
            </a:prstGeom>
            <a:solidFill>
              <a:schemeClr val="accent6">
                <a:lumMod val="75000"/>
                <a:alpha val="9804"/>
              </a:schemeClr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450" name="TextBox 449">
              <a:extLst>
                <a:ext uri="{FF2B5EF4-FFF2-40B4-BE49-F238E27FC236}">
                  <a16:creationId xmlns:a16="http://schemas.microsoft.com/office/drawing/2014/main" id="{3BAAAC04-FADA-4158-BDB1-74D73DDFE228}"/>
                </a:ext>
              </a:extLst>
            </p:cNvPr>
            <p:cNvSpPr txBox="1"/>
            <p:nvPr/>
          </p:nvSpPr>
          <p:spPr>
            <a:xfrm>
              <a:off x="6616701" y="5567564"/>
              <a:ext cx="3968282" cy="23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>
                  <a:solidFill>
                    <a:srgbClr val="00B050"/>
                  </a:solidFill>
                </a:rPr>
                <a:t>General TFS Accounts</a:t>
              </a:r>
            </a:p>
          </p:txBody>
        </p:sp>
      </p:grpSp>
      <p:sp>
        <p:nvSpPr>
          <p:cNvPr id="451" name="Slide Number Placeholder 3">
            <a:extLst>
              <a:ext uri="{FF2B5EF4-FFF2-40B4-BE49-F238E27FC236}">
                <a16:creationId xmlns:a16="http://schemas.microsoft.com/office/drawing/2014/main" id="{F34179C8-0B2D-46A4-9217-FC9FC4C8A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4131" y="6490467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937087-C35C-A943-A04F-243BDAAE59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oyota Type Boo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oyota Type Book"/>
              <a:ea typeface="+mn-ea"/>
              <a:cs typeface="+mn-cs"/>
            </a:endParaRPr>
          </a:p>
        </p:txBody>
      </p: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873002D7-CE9A-4C4E-BF13-FE86843FF727}"/>
              </a:ext>
            </a:extLst>
          </p:cNvPr>
          <p:cNvGrpSpPr/>
          <p:nvPr/>
        </p:nvGrpSpPr>
        <p:grpSpPr>
          <a:xfrm>
            <a:off x="4087556" y="830889"/>
            <a:ext cx="3702121" cy="1515726"/>
            <a:chOff x="6616701" y="5567564"/>
            <a:chExt cx="3968282" cy="2839003"/>
          </a:xfrm>
        </p:grpSpPr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F7A4E442-D12E-424E-A34C-198369C8A52C}"/>
                </a:ext>
              </a:extLst>
            </p:cNvPr>
            <p:cNvSpPr/>
            <p:nvPr/>
          </p:nvSpPr>
          <p:spPr>
            <a:xfrm>
              <a:off x="6622442" y="5567564"/>
              <a:ext cx="3962541" cy="2839003"/>
            </a:xfrm>
            <a:prstGeom prst="rect">
              <a:avLst/>
            </a:prstGeom>
            <a:solidFill>
              <a:srgbClr val="FF0000">
                <a:alpha val="9804"/>
              </a:srgbClr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454" name="TextBox 453">
              <a:extLst>
                <a:ext uri="{FF2B5EF4-FFF2-40B4-BE49-F238E27FC236}">
                  <a16:creationId xmlns:a16="http://schemas.microsoft.com/office/drawing/2014/main" id="{D98F188E-8990-41A8-80A1-44F20D7CC9A6}"/>
                </a:ext>
              </a:extLst>
            </p:cNvPr>
            <p:cNvSpPr txBox="1"/>
            <p:nvPr/>
          </p:nvSpPr>
          <p:spPr>
            <a:xfrm>
              <a:off x="6616701" y="5567564"/>
              <a:ext cx="3968282" cy="366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>
                  <a:solidFill>
                    <a:srgbClr val="FF0000"/>
                  </a:solidFill>
                </a:rPr>
                <a:t>Restricted Accounts</a:t>
              </a:r>
            </a:p>
          </p:txBody>
        </p:sp>
      </p:grpSp>
      <p:sp>
        <p:nvSpPr>
          <p:cNvPr id="455" name="Rectangle 454">
            <a:extLst>
              <a:ext uri="{FF2B5EF4-FFF2-40B4-BE49-F238E27FC236}">
                <a16:creationId xmlns:a16="http://schemas.microsoft.com/office/drawing/2014/main" id="{17D0A589-A965-4A9D-8E0F-DF0725C40654}"/>
              </a:ext>
            </a:extLst>
          </p:cNvPr>
          <p:cNvSpPr/>
          <p:nvPr/>
        </p:nvSpPr>
        <p:spPr>
          <a:xfrm>
            <a:off x="4110943" y="2683395"/>
            <a:ext cx="3678734" cy="225177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800">
              <a:solidFill>
                <a:sysClr val="windowText" lastClr="000000"/>
              </a:solidFill>
            </a:endParaRPr>
          </a:p>
        </p:txBody>
      </p: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1C3B1DCB-82A8-4BE1-A53D-4B146491AB97}"/>
              </a:ext>
            </a:extLst>
          </p:cNvPr>
          <p:cNvGrpSpPr/>
          <p:nvPr/>
        </p:nvGrpSpPr>
        <p:grpSpPr>
          <a:xfrm>
            <a:off x="4103459" y="2676202"/>
            <a:ext cx="882649" cy="215444"/>
            <a:chOff x="1313958" y="3141434"/>
            <a:chExt cx="882649" cy="215444"/>
          </a:xfrm>
        </p:grpSpPr>
        <p:pic>
          <p:nvPicPr>
            <p:cNvPr id="457" name="Graphic 456">
              <a:extLst>
                <a:ext uri="{FF2B5EF4-FFF2-40B4-BE49-F238E27FC236}">
                  <a16:creationId xmlns:a16="http://schemas.microsoft.com/office/drawing/2014/main" id="{5E4060B2-0CAF-4EAA-A3BA-D8353B433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3958" y="3155247"/>
              <a:ext cx="187818" cy="187818"/>
            </a:xfrm>
            <a:prstGeom prst="rect">
              <a:avLst/>
            </a:prstGeom>
          </p:spPr>
        </p:pic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4CBADDF5-32AA-441F-BB9E-5757D3CC076F}"/>
                </a:ext>
              </a:extLst>
            </p:cNvPr>
            <p:cNvSpPr txBox="1"/>
            <p:nvPr/>
          </p:nvSpPr>
          <p:spPr>
            <a:xfrm>
              <a:off x="1433256" y="3141434"/>
              <a:ext cx="76335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/>
                <a:t>TFSAWSPROD</a:t>
              </a:r>
            </a:p>
          </p:txBody>
        </p:sp>
      </p:grpSp>
      <p:sp>
        <p:nvSpPr>
          <p:cNvPr id="459" name="Rectangle 458">
            <a:extLst>
              <a:ext uri="{FF2B5EF4-FFF2-40B4-BE49-F238E27FC236}">
                <a16:creationId xmlns:a16="http://schemas.microsoft.com/office/drawing/2014/main" id="{B321CB53-79DF-4659-94AD-9CF1DA17808F}"/>
              </a:ext>
            </a:extLst>
          </p:cNvPr>
          <p:cNvSpPr/>
          <p:nvPr/>
        </p:nvSpPr>
        <p:spPr>
          <a:xfrm>
            <a:off x="4216827" y="3125692"/>
            <a:ext cx="1638636" cy="539045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>
              <a:ln w="0"/>
              <a:solidFill>
                <a:schemeClr val="accent5"/>
              </a:solidFill>
            </a:endParaRPr>
          </a:p>
        </p:txBody>
      </p:sp>
      <p:sp>
        <p:nvSpPr>
          <p:cNvPr id="460" name="Rectangle 459">
            <a:extLst>
              <a:ext uri="{FF2B5EF4-FFF2-40B4-BE49-F238E27FC236}">
                <a16:creationId xmlns:a16="http://schemas.microsoft.com/office/drawing/2014/main" id="{D0DB532B-D37B-4F7C-9FD1-72235D891B8B}"/>
              </a:ext>
            </a:extLst>
          </p:cNvPr>
          <p:cNvSpPr/>
          <p:nvPr/>
        </p:nvSpPr>
        <p:spPr>
          <a:xfrm>
            <a:off x="4216827" y="3719596"/>
            <a:ext cx="1638636" cy="539045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>
              <a:ln w="0"/>
              <a:solidFill>
                <a:schemeClr val="accent5"/>
              </a:solidFill>
            </a:endParaRPr>
          </a:p>
        </p:txBody>
      </p:sp>
      <p:pic>
        <p:nvPicPr>
          <p:cNvPr id="461" name="Graphic 460">
            <a:extLst>
              <a:ext uri="{FF2B5EF4-FFF2-40B4-BE49-F238E27FC236}">
                <a16:creationId xmlns:a16="http://schemas.microsoft.com/office/drawing/2014/main" id="{1AB61476-3E9D-448A-8438-056B191077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6398" y="3715375"/>
            <a:ext cx="187818" cy="187818"/>
          </a:xfrm>
          <a:prstGeom prst="rect">
            <a:avLst/>
          </a:prstGeom>
        </p:spPr>
      </p:pic>
      <p:sp>
        <p:nvSpPr>
          <p:cNvPr id="462" name="Rectangle 461">
            <a:extLst>
              <a:ext uri="{FF2B5EF4-FFF2-40B4-BE49-F238E27FC236}">
                <a16:creationId xmlns:a16="http://schemas.microsoft.com/office/drawing/2014/main" id="{9B020D97-9312-4DEC-B1AE-2359698BD666}"/>
              </a:ext>
            </a:extLst>
          </p:cNvPr>
          <p:cNvSpPr/>
          <p:nvPr/>
        </p:nvSpPr>
        <p:spPr>
          <a:xfrm>
            <a:off x="4216827" y="4311068"/>
            <a:ext cx="1638636" cy="539045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>
              <a:ln w="0"/>
              <a:solidFill>
                <a:schemeClr val="accent5"/>
              </a:solidFill>
            </a:endParaRPr>
          </a:p>
        </p:txBody>
      </p:sp>
      <p:pic>
        <p:nvPicPr>
          <p:cNvPr id="463" name="Graphic 462">
            <a:extLst>
              <a:ext uri="{FF2B5EF4-FFF2-40B4-BE49-F238E27FC236}">
                <a16:creationId xmlns:a16="http://schemas.microsoft.com/office/drawing/2014/main" id="{C86D4F76-486A-464F-A047-1C25B1FE26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6398" y="4313885"/>
            <a:ext cx="187818" cy="187818"/>
          </a:xfrm>
          <a:prstGeom prst="rect">
            <a:avLst/>
          </a:prstGeom>
        </p:spPr>
      </p:pic>
      <p:grpSp>
        <p:nvGrpSpPr>
          <p:cNvPr id="464" name="Group 463">
            <a:extLst>
              <a:ext uri="{FF2B5EF4-FFF2-40B4-BE49-F238E27FC236}">
                <a16:creationId xmlns:a16="http://schemas.microsoft.com/office/drawing/2014/main" id="{F41FFF96-50DE-49CB-BF23-0964F005F394}"/>
              </a:ext>
            </a:extLst>
          </p:cNvPr>
          <p:cNvGrpSpPr/>
          <p:nvPr/>
        </p:nvGrpSpPr>
        <p:grpSpPr>
          <a:xfrm>
            <a:off x="4216398" y="3113624"/>
            <a:ext cx="608006" cy="215444"/>
            <a:chOff x="1375598" y="3416932"/>
            <a:chExt cx="608006" cy="215444"/>
          </a:xfrm>
        </p:grpSpPr>
        <p:pic>
          <p:nvPicPr>
            <p:cNvPr id="465" name="Graphic 464">
              <a:extLst>
                <a:ext uri="{FF2B5EF4-FFF2-40B4-BE49-F238E27FC236}">
                  <a16:creationId xmlns:a16="http://schemas.microsoft.com/office/drawing/2014/main" id="{91C33777-55E0-4E34-9C67-199590485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75598" y="3424779"/>
              <a:ext cx="187818" cy="187818"/>
            </a:xfrm>
            <a:prstGeom prst="rect">
              <a:avLst/>
            </a:prstGeom>
          </p:spPr>
        </p:pic>
        <p:sp>
          <p:nvSpPr>
            <p:cNvPr id="466" name="TextBox 465">
              <a:extLst>
                <a:ext uri="{FF2B5EF4-FFF2-40B4-BE49-F238E27FC236}">
                  <a16:creationId xmlns:a16="http://schemas.microsoft.com/office/drawing/2014/main" id="{1EE18330-408C-4AD1-A201-594B857813AC}"/>
                </a:ext>
              </a:extLst>
            </p:cNvPr>
            <p:cNvSpPr txBox="1"/>
            <p:nvPr/>
          </p:nvSpPr>
          <p:spPr>
            <a:xfrm>
              <a:off x="1499176" y="3416932"/>
              <a:ext cx="4844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>
                  <a:solidFill>
                    <a:srgbClr val="00B050"/>
                  </a:solidFill>
                </a:rPr>
                <a:t>NS VPC</a:t>
              </a:r>
            </a:p>
          </p:txBody>
        </p:sp>
      </p:grpSp>
      <p:sp>
        <p:nvSpPr>
          <p:cNvPr id="467" name="TextBox 466">
            <a:extLst>
              <a:ext uri="{FF2B5EF4-FFF2-40B4-BE49-F238E27FC236}">
                <a16:creationId xmlns:a16="http://schemas.microsoft.com/office/drawing/2014/main" id="{286202E8-C176-4794-A68A-412ED01D1913}"/>
              </a:ext>
            </a:extLst>
          </p:cNvPr>
          <p:cNvSpPr txBox="1"/>
          <p:nvPr/>
        </p:nvSpPr>
        <p:spPr>
          <a:xfrm>
            <a:off x="4339976" y="3688530"/>
            <a:ext cx="635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rgbClr val="00B050"/>
                </a:solidFill>
              </a:rPr>
              <a:t>ES VPC</a:t>
            </a:r>
          </a:p>
        </p:txBody>
      </p:sp>
      <p:sp>
        <p:nvSpPr>
          <p:cNvPr id="468" name="TextBox 467">
            <a:extLst>
              <a:ext uri="{FF2B5EF4-FFF2-40B4-BE49-F238E27FC236}">
                <a16:creationId xmlns:a16="http://schemas.microsoft.com/office/drawing/2014/main" id="{65256F60-E245-4476-B594-4136EF884FEF}"/>
              </a:ext>
            </a:extLst>
          </p:cNvPr>
          <p:cNvSpPr txBox="1"/>
          <p:nvPr/>
        </p:nvSpPr>
        <p:spPr>
          <a:xfrm>
            <a:off x="4339975" y="4309279"/>
            <a:ext cx="10263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rgbClr val="00B050"/>
                </a:solidFill>
              </a:rPr>
              <a:t>PROD-DR VPC</a:t>
            </a:r>
          </a:p>
        </p:txBody>
      </p:sp>
      <p:sp>
        <p:nvSpPr>
          <p:cNvPr id="469" name="Rectangle 468">
            <a:extLst>
              <a:ext uri="{FF2B5EF4-FFF2-40B4-BE49-F238E27FC236}">
                <a16:creationId xmlns:a16="http://schemas.microsoft.com/office/drawing/2014/main" id="{E14D0E12-EF69-4E51-A1C1-286AE7B6D62A}"/>
              </a:ext>
            </a:extLst>
          </p:cNvPr>
          <p:cNvSpPr/>
          <p:nvPr/>
        </p:nvSpPr>
        <p:spPr>
          <a:xfrm>
            <a:off x="6023083" y="3111403"/>
            <a:ext cx="1638636" cy="539045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>
              <a:ln w="0"/>
              <a:solidFill>
                <a:schemeClr val="accent5"/>
              </a:solidFill>
            </a:endParaRPr>
          </a:p>
        </p:txBody>
      </p:sp>
      <p:sp>
        <p:nvSpPr>
          <p:cNvPr id="470" name="Rectangle 469">
            <a:extLst>
              <a:ext uri="{FF2B5EF4-FFF2-40B4-BE49-F238E27FC236}">
                <a16:creationId xmlns:a16="http://schemas.microsoft.com/office/drawing/2014/main" id="{19B0C7EE-50DE-4198-9EBD-383647F59DF8}"/>
              </a:ext>
            </a:extLst>
          </p:cNvPr>
          <p:cNvSpPr/>
          <p:nvPr/>
        </p:nvSpPr>
        <p:spPr>
          <a:xfrm>
            <a:off x="6023083" y="3705307"/>
            <a:ext cx="1638636" cy="539045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>
              <a:ln w="0"/>
              <a:solidFill>
                <a:schemeClr val="accent5"/>
              </a:solidFill>
            </a:endParaRPr>
          </a:p>
        </p:txBody>
      </p:sp>
      <p:pic>
        <p:nvPicPr>
          <p:cNvPr id="471" name="Graphic 470">
            <a:extLst>
              <a:ext uri="{FF2B5EF4-FFF2-40B4-BE49-F238E27FC236}">
                <a16:creationId xmlns:a16="http://schemas.microsoft.com/office/drawing/2014/main" id="{0C84BDE4-9B64-4E85-8AD0-90E7A3EFE5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22654" y="3701086"/>
            <a:ext cx="187818" cy="187818"/>
          </a:xfrm>
          <a:prstGeom prst="rect">
            <a:avLst/>
          </a:prstGeom>
        </p:spPr>
      </p:pic>
      <p:sp>
        <p:nvSpPr>
          <p:cNvPr id="472" name="Rectangle 471">
            <a:extLst>
              <a:ext uri="{FF2B5EF4-FFF2-40B4-BE49-F238E27FC236}">
                <a16:creationId xmlns:a16="http://schemas.microsoft.com/office/drawing/2014/main" id="{6FB3CAC3-F384-4D77-BAF8-B2D810F01789}"/>
              </a:ext>
            </a:extLst>
          </p:cNvPr>
          <p:cNvSpPr/>
          <p:nvPr/>
        </p:nvSpPr>
        <p:spPr>
          <a:xfrm>
            <a:off x="6023083" y="4296779"/>
            <a:ext cx="1638636" cy="539045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>
              <a:ln w="0"/>
              <a:solidFill>
                <a:schemeClr val="accent5"/>
              </a:solidFill>
            </a:endParaRPr>
          </a:p>
        </p:txBody>
      </p:sp>
      <p:pic>
        <p:nvPicPr>
          <p:cNvPr id="473" name="Graphic 472">
            <a:extLst>
              <a:ext uri="{FF2B5EF4-FFF2-40B4-BE49-F238E27FC236}">
                <a16:creationId xmlns:a16="http://schemas.microsoft.com/office/drawing/2014/main" id="{DAE46A9B-7528-4825-B975-447D90D47B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22654" y="4299596"/>
            <a:ext cx="187818" cy="187818"/>
          </a:xfrm>
          <a:prstGeom prst="rect">
            <a:avLst/>
          </a:prstGeom>
        </p:spPr>
      </p:pic>
      <p:grpSp>
        <p:nvGrpSpPr>
          <p:cNvPr id="474" name="Group 473">
            <a:extLst>
              <a:ext uri="{FF2B5EF4-FFF2-40B4-BE49-F238E27FC236}">
                <a16:creationId xmlns:a16="http://schemas.microsoft.com/office/drawing/2014/main" id="{57071A3C-D247-4FB9-A565-B301A4D2281C}"/>
              </a:ext>
            </a:extLst>
          </p:cNvPr>
          <p:cNvGrpSpPr/>
          <p:nvPr/>
        </p:nvGrpSpPr>
        <p:grpSpPr>
          <a:xfrm>
            <a:off x="6022654" y="3099335"/>
            <a:ext cx="608006" cy="215444"/>
            <a:chOff x="1375598" y="3416932"/>
            <a:chExt cx="608006" cy="215444"/>
          </a:xfrm>
        </p:grpSpPr>
        <p:pic>
          <p:nvPicPr>
            <p:cNvPr id="475" name="Graphic 474">
              <a:extLst>
                <a:ext uri="{FF2B5EF4-FFF2-40B4-BE49-F238E27FC236}">
                  <a16:creationId xmlns:a16="http://schemas.microsoft.com/office/drawing/2014/main" id="{AE407A5C-42B7-4695-8BEE-F132B17B6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75598" y="3424779"/>
              <a:ext cx="187818" cy="187818"/>
            </a:xfrm>
            <a:prstGeom prst="rect">
              <a:avLst/>
            </a:prstGeom>
          </p:spPr>
        </p:pic>
        <p:sp>
          <p:nvSpPr>
            <p:cNvPr id="476" name="TextBox 475">
              <a:extLst>
                <a:ext uri="{FF2B5EF4-FFF2-40B4-BE49-F238E27FC236}">
                  <a16:creationId xmlns:a16="http://schemas.microsoft.com/office/drawing/2014/main" id="{950D941F-92A9-4EB7-9295-278A38A2BB69}"/>
                </a:ext>
              </a:extLst>
            </p:cNvPr>
            <p:cNvSpPr txBox="1"/>
            <p:nvPr/>
          </p:nvSpPr>
          <p:spPr>
            <a:xfrm>
              <a:off x="1499176" y="3416932"/>
              <a:ext cx="4844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>
                  <a:solidFill>
                    <a:srgbClr val="00B050"/>
                  </a:solidFill>
                </a:rPr>
                <a:t>NS VPC</a:t>
              </a:r>
            </a:p>
          </p:txBody>
        </p:sp>
      </p:grpSp>
      <p:sp>
        <p:nvSpPr>
          <p:cNvPr id="477" name="TextBox 476">
            <a:extLst>
              <a:ext uri="{FF2B5EF4-FFF2-40B4-BE49-F238E27FC236}">
                <a16:creationId xmlns:a16="http://schemas.microsoft.com/office/drawing/2014/main" id="{647ED27C-2E9C-49CF-B8EB-4561B6D18DE3}"/>
              </a:ext>
            </a:extLst>
          </p:cNvPr>
          <p:cNvSpPr txBox="1"/>
          <p:nvPr/>
        </p:nvSpPr>
        <p:spPr>
          <a:xfrm>
            <a:off x="6146232" y="3674241"/>
            <a:ext cx="7917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rgbClr val="00B050"/>
                </a:solidFill>
              </a:rPr>
              <a:t>ES VPC</a:t>
            </a:r>
          </a:p>
        </p:txBody>
      </p:sp>
      <p:sp>
        <p:nvSpPr>
          <p:cNvPr id="478" name="TextBox 477">
            <a:extLst>
              <a:ext uri="{FF2B5EF4-FFF2-40B4-BE49-F238E27FC236}">
                <a16:creationId xmlns:a16="http://schemas.microsoft.com/office/drawing/2014/main" id="{A3746368-FCC9-4DDB-A1FF-1408FD683D3E}"/>
              </a:ext>
            </a:extLst>
          </p:cNvPr>
          <p:cNvSpPr txBox="1"/>
          <p:nvPr/>
        </p:nvSpPr>
        <p:spPr>
          <a:xfrm>
            <a:off x="6146232" y="4294990"/>
            <a:ext cx="99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rgbClr val="00B050"/>
                </a:solidFill>
              </a:rPr>
              <a:t>PROD VPC</a:t>
            </a:r>
          </a:p>
        </p:txBody>
      </p:sp>
      <p:sp>
        <p:nvSpPr>
          <p:cNvPr id="479" name="Rectangle 478">
            <a:extLst>
              <a:ext uri="{FF2B5EF4-FFF2-40B4-BE49-F238E27FC236}">
                <a16:creationId xmlns:a16="http://schemas.microsoft.com/office/drawing/2014/main" id="{8BC760FA-08D9-4F10-A46F-2DEF6B56DDF5}"/>
              </a:ext>
            </a:extLst>
          </p:cNvPr>
          <p:cNvSpPr/>
          <p:nvPr/>
        </p:nvSpPr>
        <p:spPr>
          <a:xfrm>
            <a:off x="5967918" y="2889245"/>
            <a:ext cx="1744395" cy="1988422"/>
          </a:xfrm>
          <a:prstGeom prst="rect">
            <a:avLst/>
          </a:prstGeom>
          <a:noFill/>
          <a:ln w="635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>
              <a:solidFill>
                <a:schemeClr val="accent3"/>
              </a:solidFill>
            </a:endParaRPr>
          </a:p>
        </p:txBody>
      </p:sp>
      <p:sp>
        <p:nvSpPr>
          <p:cNvPr id="480" name="Rectangle 479">
            <a:extLst>
              <a:ext uri="{FF2B5EF4-FFF2-40B4-BE49-F238E27FC236}">
                <a16:creationId xmlns:a16="http://schemas.microsoft.com/office/drawing/2014/main" id="{70127FCE-B0A1-41C7-A396-C07047D92750}"/>
              </a:ext>
            </a:extLst>
          </p:cNvPr>
          <p:cNvSpPr/>
          <p:nvPr/>
        </p:nvSpPr>
        <p:spPr>
          <a:xfrm>
            <a:off x="4161732" y="2894693"/>
            <a:ext cx="1744395" cy="1988422"/>
          </a:xfrm>
          <a:prstGeom prst="rect">
            <a:avLst/>
          </a:prstGeom>
          <a:noFill/>
          <a:ln w="635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>
              <a:solidFill>
                <a:schemeClr val="accent3"/>
              </a:solidFill>
            </a:endParaRPr>
          </a:p>
        </p:txBody>
      </p:sp>
      <p:grpSp>
        <p:nvGrpSpPr>
          <p:cNvPr id="481" name="Group 480">
            <a:extLst>
              <a:ext uri="{FF2B5EF4-FFF2-40B4-BE49-F238E27FC236}">
                <a16:creationId xmlns:a16="http://schemas.microsoft.com/office/drawing/2014/main" id="{C1CF1BF1-35DC-4382-BC1E-A2FF74C7EE19}"/>
              </a:ext>
            </a:extLst>
          </p:cNvPr>
          <p:cNvGrpSpPr/>
          <p:nvPr/>
        </p:nvGrpSpPr>
        <p:grpSpPr>
          <a:xfrm>
            <a:off x="5967917" y="2867067"/>
            <a:ext cx="669038" cy="215444"/>
            <a:chOff x="3180029" y="3170375"/>
            <a:chExt cx="669038" cy="215444"/>
          </a:xfrm>
        </p:grpSpPr>
        <p:pic>
          <p:nvPicPr>
            <p:cNvPr id="482" name="Graphic 481">
              <a:extLst>
                <a:ext uri="{FF2B5EF4-FFF2-40B4-BE49-F238E27FC236}">
                  <a16:creationId xmlns:a16="http://schemas.microsoft.com/office/drawing/2014/main" id="{564FD7A0-6475-40A7-A49A-FEF79032C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80029" y="3192553"/>
              <a:ext cx="165167" cy="187818"/>
            </a:xfrm>
            <a:prstGeom prst="rect">
              <a:avLst/>
            </a:prstGeom>
          </p:spPr>
        </p:pic>
        <p:sp>
          <p:nvSpPr>
            <p:cNvPr id="483" name="TextBox 482">
              <a:extLst>
                <a:ext uri="{FF2B5EF4-FFF2-40B4-BE49-F238E27FC236}">
                  <a16:creationId xmlns:a16="http://schemas.microsoft.com/office/drawing/2014/main" id="{A387B098-593F-4DA3-96C0-7B008BD7E74B}"/>
                </a:ext>
              </a:extLst>
            </p:cNvPr>
            <p:cNvSpPr txBox="1"/>
            <p:nvPr/>
          </p:nvSpPr>
          <p:spPr>
            <a:xfrm>
              <a:off x="3279680" y="3170375"/>
              <a:ext cx="5693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>
                  <a:solidFill>
                    <a:srgbClr val="00B0F0"/>
                  </a:solidFill>
                </a:rPr>
                <a:t>us-east-1</a:t>
              </a:r>
            </a:p>
          </p:txBody>
        </p:sp>
      </p:grp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964DD43E-1A7E-4036-A08D-A5D679F49EBF}"/>
              </a:ext>
            </a:extLst>
          </p:cNvPr>
          <p:cNvGrpSpPr/>
          <p:nvPr/>
        </p:nvGrpSpPr>
        <p:grpSpPr>
          <a:xfrm>
            <a:off x="4161731" y="2884844"/>
            <a:ext cx="680696" cy="215444"/>
            <a:chOff x="1373843" y="3188152"/>
            <a:chExt cx="680696" cy="215444"/>
          </a:xfrm>
        </p:grpSpPr>
        <p:pic>
          <p:nvPicPr>
            <p:cNvPr id="485" name="Graphic 484">
              <a:extLst>
                <a:ext uri="{FF2B5EF4-FFF2-40B4-BE49-F238E27FC236}">
                  <a16:creationId xmlns:a16="http://schemas.microsoft.com/office/drawing/2014/main" id="{A6EC0F3F-9358-466F-B430-9CBF6D6E8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73843" y="3198001"/>
              <a:ext cx="165167" cy="187818"/>
            </a:xfrm>
            <a:prstGeom prst="rect">
              <a:avLst/>
            </a:prstGeom>
          </p:spPr>
        </p:pic>
        <p:sp>
          <p:nvSpPr>
            <p:cNvPr id="486" name="TextBox 485">
              <a:extLst>
                <a:ext uri="{FF2B5EF4-FFF2-40B4-BE49-F238E27FC236}">
                  <a16:creationId xmlns:a16="http://schemas.microsoft.com/office/drawing/2014/main" id="{755ADF49-584F-4D8D-AF15-089548081A9C}"/>
                </a:ext>
              </a:extLst>
            </p:cNvPr>
            <p:cNvSpPr txBox="1"/>
            <p:nvPr/>
          </p:nvSpPr>
          <p:spPr>
            <a:xfrm>
              <a:off x="1461107" y="3188152"/>
              <a:ext cx="5934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>
                  <a:solidFill>
                    <a:srgbClr val="00B0F0"/>
                  </a:solidFill>
                </a:rPr>
                <a:t>us-west-2</a:t>
              </a:r>
            </a:p>
          </p:txBody>
        </p:sp>
      </p:grpSp>
      <p:grpSp>
        <p:nvGrpSpPr>
          <p:cNvPr id="487" name="Group 486">
            <a:extLst>
              <a:ext uri="{FF2B5EF4-FFF2-40B4-BE49-F238E27FC236}">
                <a16:creationId xmlns:a16="http://schemas.microsoft.com/office/drawing/2014/main" id="{C1469FE4-6E8C-4C09-B632-458EE2F1E68A}"/>
              </a:ext>
            </a:extLst>
          </p:cNvPr>
          <p:cNvGrpSpPr/>
          <p:nvPr/>
        </p:nvGrpSpPr>
        <p:grpSpPr>
          <a:xfrm>
            <a:off x="8137751" y="2346616"/>
            <a:ext cx="3968282" cy="2922850"/>
            <a:chOff x="6616701" y="5567564"/>
            <a:chExt cx="3968282" cy="2839003"/>
          </a:xfrm>
        </p:grpSpPr>
        <p:sp>
          <p:nvSpPr>
            <p:cNvPr id="488" name="Rectangle 487">
              <a:extLst>
                <a:ext uri="{FF2B5EF4-FFF2-40B4-BE49-F238E27FC236}">
                  <a16:creationId xmlns:a16="http://schemas.microsoft.com/office/drawing/2014/main" id="{32FED9D9-B733-4CC3-B4EC-06081ADE7EE4}"/>
                </a:ext>
              </a:extLst>
            </p:cNvPr>
            <p:cNvSpPr/>
            <p:nvPr/>
          </p:nvSpPr>
          <p:spPr>
            <a:xfrm>
              <a:off x="6622442" y="5567564"/>
              <a:ext cx="3962541" cy="2839003"/>
            </a:xfrm>
            <a:prstGeom prst="rect">
              <a:avLst/>
            </a:prstGeom>
            <a:solidFill>
              <a:srgbClr val="7030A0">
                <a:alpha val="9804"/>
              </a:srgbClr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489" name="TextBox 488">
              <a:extLst>
                <a:ext uri="{FF2B5EF4-FFF2-40B4-BE49-F238E27FC236}">
                  <a16:creationId xmlns:a16="http://schemas.microsoft.com/office/drawing/2014/main" id="{EAA16584-6DB7-4FDD-B6F2-C15F3FAAE13E}"/>
                </a:ext>
              </a:extLst>
            </p:cNvPr>
            <p:cNvSpPr txBox="1"/>
            <p:nvPr/>
          </p:nvSpPr>
          <p:spPr>
            <a:xfrm>
              <a:off x="6616701" y="5567564"/>
              <a:ext cx="39682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>
                  <a:solidFill>
                    <a:srgbClr val="0070C0"/>
                  </a:solidFill>
                </a:rPr>
                <a:t>MFIN1 Accounts</a:t>
              </a:r>
            </a:p>
          </p:txBody>
        </p:sp>
      </p:grpSp>
      <p:sp>
        <p:nvSpPr>
          <p:cNvPr id="490" name="Rectangle 489">
            <a:extLst>
              <a:ext uri="{FF2B5EF4-FFF2-40B4-BE49-F238E27FC236}">
                <a16:creationId xmlns:a16="http://schemas.microsoft.com/office/drawing/2014/main" id="{B7C66ABD-2F45-4966-9C39-8327CB3EC698}"/>
              </a:ext>
            </a:extLst>
          </p:cNvPr>
          <p:cNvSpPr/>
          <p:nvPr/>
        </p:nvSpPr>
        <p:spPr>
          <a:xfrm>
            <a:off x="8244525" y="2807848"/>
            <a:ext cx="3678734" cy="10908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800">
              <a:solidFill>
                <a:sysClr val="windowText" lastClr="000000"/>
              </a:solidFill>
            </a:endParaRPr>
          </a:p>
        </p:txBody>
      </p:sp>
      <p:grpSp>
        <p:nvGrpSpPr>
          <p:cNvPr id="491" name="Group 490">
            <a:extLst>
              <a:ext uri="{FF2B5EF4-FFF2-40B4-BE49-F238E27FC236}">
                <a16:creationId xmlns:a16="http://schemas.microsoft.com/office/drawing/2014/main" id="{69A9E44E-6524-4CF2-9B90-3EB58DE5701A}"/>
              </a:ext>
            </a:extLst>
          </p:cNvPr>
          <p:cNvGrpSpPr/>
          <p:nvPr/>
        </p:nvGrpSpPr>
        <p:grpSpPr>
          <a:xfrm>
            <a:off x="8244527" y="2794036"/>
            <a:ext cx="1017301" cy="215444"/>
            <a:chOff x="1313958" y="3141434"/>
            <a:chExt cx="1017301" cy="215444"/>
          </a:xfrm>
        </p:grpSpPr>
        <p:pic>
          <p:nvPicPr>
            <p:cNvPr id="492" name="Graphic 491">
              <a:extLst>
                <a:ext uri="{FF2B5EF4-FFF2-40B4-BE49-F238E27FC236}">
                  <a16:creationId xmlns:a16="http://schemas.microsoft.com/office/drawing/2014/main" id="{E4BAB7AC-72BF-48A9-B664-AED357CCA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3958" y="3155247"/>
              <a:ext cx="187818" cy="187818"/>
            </a:xfrm>
            <a:prstGeom prst="rect">
              <a:avLst/>
            </a:prstGeom>
          </p:spPr>
        </p:pic>
        <p:sp>
          <p:nvSpPr>
            <p:cNvPr id="493" name="TextBox 492">
              <a:extLst>
                <a:ext uri="{FF2B5EF4-FFF2-40B4-BE49-F238E27FC236}">
                  <a16:creationId xmlns:a16="http://schemas.microsoft.com/office/drawing/2014/main" id="{F34B0D82-75CD-4F70-8B4D-C55C740526F6}"/>
                </a:ext>
              </a:extLst>
            </p:cNvPr>
            <p:cNvSpPr txBox="1"/>
            <p:nvPr/>
          </p:nvSpPr>
          <p:spPr>
            <a:xfrm>
              <a:off x="1433256" y="3141434"/>
              <a:ext cx="89800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/>
                <a:t>MFIN1AWSPROD</a:t>
              </a:r>
            </a:p>
          </p:txBody>
        </p:sp>
      </p:grpSp>
      <p:sp>
        <p:nvSpPr>
          <p:cNvPr id="494" name="Rectangle 493">
            <a:extLst>
              <a:ext uri="{FF2B5EF4-FFF2-40B4-BE49-F238E27FC236}">
                <a16:creationId xmlns:a16="http://schemas.microsoft.com/office/drawing/2014/main" id="{A3DC240C-9A05-47CD-B272-096A219A3277}"/>
              </a:ext>
            </a:extLst>
          </p:cNvPr>
          <p:cNvSpPr/>
          <p:nvPr/>
        </p:nvSpPr>
        <p:spPr>
          <a:xfrm>
            <a:off x="8376111" y="3249071"/>
            <a:ext cx="1638636" cy="539045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>
              <a:ln w="0"/>
              <a:solidFill>
                <a:schemeClr val="accent5"/>
              </a:solidFill>
            </a:endParaRPr>
          </a:p>
        </p:txBody>
      </p:sp>
      <p:pic>
        <p:nvPicPr>
          <p:cNvPr id="495" name="Graphic 494">
            <a:extLst>
              <a:ext uri="{FF2B5EF4-FFF2-40B4-BE49-F238E27FC236}">
                <a16:creationId xmlns:a16="http://schemas.microsoft.com/office/drawing/2014/main" id="{C7CA3E28-E3DF-4D45-9DDE-91A70D27A6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75682" y="3251888"/>
            <a:ext cx="187818" cy="187818"/>
          </a:xfrm>
          <a:prstGeom prst="rect">
            <a:avLst/>
          </a:prstGeom>
        </p:spPr>
      </p:pic>
      <p:sp>
        <p:nvSpPr>
          <p:cNvPr id="496" name="TextBox 495">
            <a:extLst>
              <a:ext uri="{FF2B5EF4-FFF2-40B4-BE49-F238E27FC236}">
                <a16:creationId xmlns:a16="http://schemas.microsoft.com/office/drawing/2014/main" id="{F3BF0F05-AA9B-49DB-B485-586A3DD9FE8E}"/>
              </a:ext>
            </a:extLst>
          </p:cNvPr>
          <p:cNvSpPr txBox="1"/>
          <p:nvPr/>
        </p:nvSpPr>
        <p:spPr>
          <a:xfrm>
            <a:off x="8499259" y="3247282"/>
            <a:ext cx="10016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rgbClr val="00B050"/>
                </a:solidFill>
              </a:rPr>
              <a:t>PROD-DR VPC</a:t>
            </a:r>
          </a:p>
        </p:txBody>
      </p:sp>
      <p:sp>
        <p:nvSpPr>
          <p:cNvPr id="497" name="Rectangle 496">
            <a:extLst>
              <a:ext uri="{FF2B5EF4-FFF2-40B4-BE49-F238E27FC236}">
                <a16:creationId xmlns:a16="http://schemas.microsoft.com/office/drawing/2014/main" id="{9C14F5F1-0FE0-477E-A89C-155C4C150FC7}"/>
              </a:ext>
            </a:extLst>
          </p:cNvPr>
          <p:cNvSpPr/>
          <p:nvPr/>
        </p:nvSpPr>
        <p:spPr>
          <a:xfrm>
            <a:off x="10182367" y="3234782"/>
            <a:ext cx="1638636" cy="539045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>
              <a:ln w="0"/>
              <a:solidFill>
                <a:schemeClr val="accent5"/>
              </a:solidFill>
            </a:endParaRPr>
          </a:p>
        </p:txBody>
      </p:sp>
      <p:pic>
        <p:nvPicPr>
          <p:cNvPr id="498" name="Graphic 497">
            <a:extLst>
              <a:ext uri="{FF2B5EF4-FFF2-40B4-BE49-F238E27FC236}">
                <a16:creationId xmlns:a16="http://schemas.microsoft.com/office/drawing/2014/main" id="{EE70BD56-C5AF-4A27-BFF3-8C15F75CD8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81938" y="3237599"/>
            <a:ext cx="187818" cy="187818"/>
          </a:xfrm>
          <a:prstGeom prst="rect">
            <a:avLst/>
          </a:prstGeom>
        </p:spPr>
      </p:pic>
      <p:sp>
        <p:nvSpPr>
          <p:cNvPr id="499" name="TextBox 498">
            <a:extLst>
              <a:ext uri="{FF2B5EF4-FFF2-40B4-BE49-F238E27FC236}">
                <a16:creationId xmlns:a16="http://schemas.microsoft.com/office/drawing/2014/main" id="{34F5D27C-55F2-46AE-8085-AFDF4C32EFB9}"/>
              </a:ext>
            </a:extLst>
          </p:cNvPr>
          <p:cNvSpPr txBox="1"/>
          <p:nvPr/>
        </p:nvSpPr>
        <p:spPr>
          <a:xfrm>
            <a:off x="10305516" y="3232993"/>
            <a:ext cx="12125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rgbClr val="00B050"/>
                </a:solidFill>
              </a:rPr>
              <a:t>PROD VPC</a:t>
            </a:r>
          </a:p>
        </p:txBody>
      </p:sp>
      <p:sp>
        <p:nvSpPr>
          <p:cNvPr id="500" name="Rectangle 499">
            <a:extLst>
              <a:ext uri="{FF2B5EF4-FFF2-40B4-BE49-F238E27FC236}">
                <a16:creationId xmlns:a16="http://schemas.microsoft.com/office/drawing/2014/main" id="{2DA41E84-C91D-496A-8461-6F84CE9C9C3E}"/>
              </a:ext>
            </a:extLst>
          </p:cNvPr>
          <p:cNvSpPr/>
          <p:nvPr/>
        </p:nvSpPr>
        <p:spPr>
          <a:xfrm>
            <a:off x="10124888" y="3007079"/>
            <a:ext cx="1744395" cy="813097"/>
          </a:xfrm>
          <a:prstGeom prst="rect">
            <a:avLst/>
          </a:prstGeom>
          <a:noFill/>
          <a:ln w="635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>
              <a:solidFill>
                <a:schemeClr val="accent3"/>
              </a:solidFill>
            </a:endParaRPr>
          </a:p>
        </p:txBody>
      </p:sp>
      <p:sp>
        <p:nvSpPr>
          <p:cNvPr id="501" name="Rectangle 500">
            <a:extLst>
              <a:ext uri="{FF2B5EF4-FFF2-40B4-BE49-F238E27FC236}">
                <a16:creationId xmlns:a16="http://schemas.microsoft.com/office/drawing/2014/main" id="{C63E0122-C14E-4ACC-A641-B2EFD368FD83}"/>
              </a:ext>
            </a:extLst>
          </p:cNvPr>
          <p:cNvSpPr/>
          <p:nvPr/>
        </p:nvSpPr>
        <p:spPr>
          <a:xfrm>
            <a:off x="8318702" y="3012527"/>
            <a:ext cx="1744395" cy="813097"/>
          </a:xfrm>
          <a:prstGeom prst="rect">
            <a:avLst/>
          </a:prstGeom>
          <a:noFill/>
          <a:ln w="635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>
              <a:solidFill>
                <a:schemeClr val="accent3"/>
              </a:solidFill>
            </a:endParaRPr>
          </a:p>
        </p:txBody>
      </p: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9A20B8EF-C387-4587-91FB-23A0F8B226E1}"/>
              </a:ext>
            </a:extLst>
          </p:cNvPr>
          <p:cNvGrpSpPr/>
          <p:nvPr/>
        </p:nvGrpSpPr>
        <p:grpSpPr>
          <a:xfrm>
            <a:off x="10124887" y="2984901"/>
            <a:ext cx="669038" cy="215444"/>
            <a:chOff x="3180029" y="3170375"/>
            <a:chExt cx="669038" cy="215444"/>
          </a:xfrm>
        </p:grpSpPr>
        <p:pic>
          <p:nvPicPr>
            <p:cNvPr id="503" name="Graphic 502">
              <a:extLst>
                <a:ext uri="{FF2B5EF4-FFF2-40B4-BE49-F238E27FC236}">
                  <a16:creationId xmlns:a16="http://schemas.microsoft.com/office/drawing/2014/main" id="{DFD74B87-8351-49C6-9D68-2ECC5986B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80029" y="3192553"/>
              <a:ext cx="165167" cy="187818"/>
            </a:xfrm>
            <a:prstGeom prst="rect">
              <a:avLst/>
            </a:prstGeom>
          </p:spPr>
        </p:pic>
        <p:sp>
          <p:nvSpPr>
            <p:cNvPr id="504" name="TextBox 503">
              <a:extLst>
                <a:ext uri="{FF2B5EF4-FFF2-40B4-BE49-F238E27FC236}">
                  <a16:creationId xmlns:a16="http://schemas.microsoft.com/office/drawing/2014/main" id="{37D32AB6-7055-42F0-8321-C4FF57EDCC5B}"/>
                </a:ext>
              </a:extLst>
            </p:cNvPr>
            <p:cNvSpPr txBox="1"/>
            <p:nvPr/>
          </p:nvSpPr>
          <p:spPr>
            <a:xfrm>
              <a:off x="3279680" y="3170375"/>
              <a:ext cx="5693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>
                  <a:solidFill>
                    <a:srgbClr val="00B0F0"/>
                  </a:solidFill>
                </a:rPr>
                <a:t>us-east-1</a:t>
              </a:r>
            </a:p>
          </p:txBody>
        </p:sp>
      </p:grpSp>
      <p:grpSp>
        <p:nvGrpSpPr>
          <p:cNvPr id="505" name="Group 504">
            <a:extLst>
              <a:ext uri="{FF2B5EF4-FFF2-40B4-BE49-F238E27FC236}">
                <a16:creationId xmlns:a16="http://schemas.microsoft.com/office/drawing/2014/main" id="{E58BFBE8-B8AE-4114-A3A1-CCDE0B3FA9A5}"/>
              </a:ext>
            </a:extLst>
          </p:cNvPr>
          <p:cNvGrpSpPr/>
          <p:nvPr/>
        </p:nvGrpSpPr>
        <p:grpSpPr>
          <a:xfrm>
            <a:off x="8318701" y="3002678"/>
            <a:ext cx="680696" cy="215444"/>
            <a:chOff x="1373843" y="3188152"/>
            <a:chExt cx="680696" cy="215444"/>
          </a:xfrm>
        </p:grpSpPr>
        <p:pic>
          <p:nvPicPr>
            <p:cNvPr id="506" name="Graphic 505">
              <a:extLst>
                <a:ext uri="{FF2B5EF4-FFF2-40B4-BE49-F238E27FC236}">
                  <a16:creationId xmlns:a16="http://schemas.microsoft.com/office/drawing/2014/main" id="{17502CEE-0F8D-40DF-BF87-164297F86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73843" y="3198001"/>
              <a:ext cx="165167" cy="187818"/>
            </a:xfrm>
            <a:prstGeom prst="rect">
              <a:avLst/>
            </a:prstGeom>
          </p:spPr>
        </p:pic>
        <p:sp>
          <p:nvSpPr>
            <p:cNvPr id="507" name="TextBox 506">
              <a:extLst>
                <a:ext uri="{FF2B5EF4-FFF2-40B4-BE49-F238E27FC236}">
                  <a16:creationId xmlns:a16="http://schemas.microsoft.com/office/drawing/2014/main" id="{B2C7B5D3-69CE-4C87-8529-F97570E921FE}"/>
                </a:ext>
              </a:extLst>
            </p:cNvPr>
            <p:cNvSpPr txBox="1"/>
            <p:nvPr/>
          </p:nvSpPr>
          <p:spPr>
            <a:xfrm>
              <a:off x="1461107" y="3188152"/>
              <a:ext cx="5934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>
                  <a:solidFill>
                    <a:srgbClr val="00B0F0"/>
                  </a:solidFill>
                </a:rPr>
                <a:t>us-west-2</a:t>
              </a:r>
            </a:p>
          </p:txBody>
        </p:sp>
      </p:grpSp>
      <p:sp>
        <p:nvSpPr>
          <p:cNvPr id="508" name="Rectangle 507">
            <a:extLst>
              <a:ext uri="{FF2B5EF4-FFF2-40B4-BE49-F238E27FC236}">
                <a16:creationId xmlns:a16="http://schemas.microsoft.com/office/drawing/2014/main" id="{4EECA544-6CF9-48D7-9BEF-C01185F36CAD}"/>
              </a:ext>
            </a:extLst>
          </p:cNvPr>
          <p:cNvSpPr/>
          <p:nvPr/>
        </p:nvSpPr>
        <p:spPr>
          <a:xfrm>
            <a:off x="8244525" y="3951667"/>
            <a:ext cx="1963209" cy="12662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800">
              <a:solidFill>
                <a:sysClr val="windowText" lastClr="000000"/>
              </a:solidFill>
            </a:endParaRPr>
          </a:p>
        </p:txBody>
      </p:sp>
      <p:grpSp>
        <p:nvGrpSpPr>
          <p:cNvPr id="509" name="Group 508">
            <a:extLst>
              <a:ext uri="{FF2B5EF4-FFF2-40B4-BE49-F238E27FC236}">
                <a16:creationId xmlns:a16="http://schemas.microsoft.com/office/drawing/2014/main" id="{E771CE30-B470-4AB4-9D7B-1A09685EF158}"/>
              </a:ext>
            </a:extLst>
          </p:cNvPr>
          <p:cNvGrpSpPr/>
          <p:nvPr/>
        </p:nvGrpSpPr>
        <p:grpSpPr>
          <a:xfrm>
            <a:off x="8244527" y="3937855"/>
            <a:ext cx="1185616" cy="215444"/>
            <a:chOff x="1313958" y="3141434"/>
            <a:chExt cx="1185616" cy="215444"/>
          </a:xfrm>
        </p:grpSpPr>
        <p:pic>
          <p:nvPicPr>
            <p:cNvPr id="510" name="Graphic 509">
              <a:extLst>
                <a:ext uri="{FF2B5EF4-FFF2-40B4-BE49-F238E27FC236}">
                  <a16:creationId xmlns:a16="http://schemas.microsoft.com/office/drawing/2014/main" id="{713A115C-9BA1-4FF2-9910-ECAFFA570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3958" y="3155247"/>
              <a:ext cx="187818" cy="187818"/>
            </a:xfrm>
            <a:prstGeom prst="rect">
              <a:avLst/>
            </a:prstGeom>
          </p:spPr>
        </p:pic>
        <p:sp>
          <p:nvSpPr>
            <p:cNvPr id="511" name="TextBox 510">
              <a:extLst>
                <a:ext uri="{FF2B5EF4-FFF2-40B4-BE49-F238E27FC236}">
                  <a16:creationId xmlns:a16="http://schemas.microsoft.com/office/drawing/2014/main" id="{033CBFDE-CFDB-4EC4-8990-8B647DCF9854}"/>
                </a:ext>
              </a:extLst>
            </p:cNvPr>
            <p:cNvSpPr txBox="1"/>
            <p:nvPr/>
          </p:nvSpPr>
          <p:spPr>
            <a:xfrm>
              <a:off x="1433256" y="3141434"/>
              <a:ext cx="106631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/>
                <a:t>MFIN1AWSSUBPROD</a:t>
              </a:r>
            </a:p>
          </p:txBody>
        </p:sp>
      </p:grpSp>
      <p:sp>
        <p:nvSpPr>
          <p:cNvPr id="512" name="Rectangle 511">
            <a:extLst>
              <a:ext uri="{FF2B5EF4-FFF2-40B4-BE49-F238E27FC236}">
                <a16:creationId xmlns:a16="http://schemas.microsoft.com/office/drawing/2014/main" id="{339E7541-A416-4553-BB06-AE879A85E0C8}"/>
              </a:ext>
            </a:extLst>
          </p:cNvPr>
          <p:cNvSpPr/>
          <p:nvPr/>
        </p:nvSpPr>
        <p:spPr>
          <a:xfrm>
            <a:off x="8376111" y="4392890"/>
            <a:ext cx="1638636" cy="539045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>
              <a:ln w="0"/>
              <a:solidFill>
                <a:schemeClr val="accent5"/>
              </a:solidFill>
            </a:endParaRPr>
          </a:p>
        </p:txBody>
      </p:sp>
      <p:pic>
        <p:nvPicPr>
          <p:cNvPr id="513" name="Graphic 512">
            <a:extLst>
              <a:ext uri="{FF2B5EF4-FFF2-40B4-BE49-F238E27FC236}">
                <a16:creationId xmlns:a16="http://schemas.microsoft.com/office/drawing/2014/main" id="{2B3B256D-08A3-4FB5-8CB9-9A876BA68F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75682" y="4395707"/>
            <a:ext cx="187818" cy="187818"/>
          </a:xfrm>
          <a:prstGeom prst="rect">
            <a:avLst/>
          </a:prstGeom>
        </p:spPr>
      </p:pic>
      <p:sp>
        <p:nvSpPr>
          <p:cNvPr id="514" name="TextBox 513">
            <a:extLst>
              <a:ext uri="{FF2B5EF4-FFF2-40B4-BE49-F238E27FC236}">
                <a16:creationId xmlns:a16="http://schemas.microsoft.com/office/drawing/2014/main" id="{5C9F7349-ED3D-4F46-BEDE-25B55C767057}"/>
              </a:ext>
            </a:extLst>
          </p:cNvPr>
          <p:cNvSpPr txBox="1"/>
          <p:nvPr/>
        </p:nvSpPr>
        <p:spPr>
          <a:xfrm>
            <a:off x="8499260" y="4391101"/>
            <a:ext cx="851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rgbClr val="00B050"/>
                </a:solidFill>
              </a:rPr>
              <a:t>STAGE VPC</a:t>
            </a:r>
          </a:p>
        </p:txBody>
      </p:sp>
      <p:sp>
        <p:nvSpPr>
          <p:cNvPr id="515" name="Rectangle 514">
            <a:extLst>
              <a:ext uri="{FF2B5EF4-FFF2-40B4-BE49-F238E27FC236}">
                <a16:creationId xmlns:a16="http://schemas.microsoft.com/office/drawing/2014/main" id="{899F7364-ED77-496F-ACE2-EE7E6019BFDD}"/>
              </a:ext>
            </a:extLst>
          </p:cNvPr>
          <p:cNvSpPr/>
          <p:nvPr/>
        </p:nvSpPr>
        <p:spPr>
          <a:xfrm>
            <a:off x="8498638" y="4606545"/>
            <a:ext cx="1638636" cy="539045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>
              <a:ln w="0"/>
              <a:solidFill>
                <a:schemeClr val="accent5"/>
              </a:solidFill>
            </a:endParaRPr>
          </a:p>
        </p:txBody>
      </p:sp>
      <p:pic>
        <p:nvPicPr>
          <p:cNvPr id="516" name="Graphic 515">
            <a:extLst>
              <a:ext uri="{FF2B5EF4-FFF2-40B4-BE49-F238E27FC236}">
                <a16:creationId xmlns:a16="http://schemas.microsoft.com/office/drawing/2014/main" id="{AA49136E-56DF-4EA6-B548-4E2351009E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98209" y="4609362"/>
            <a:ext cx="187818" cy="187818"/>
          </a:xfrm>
          <a:prstGeom prst="rect">
            <a:avLst/>
          </a:prstGeom>
        </p:spPr>
      </p:pic>
      <p:sp>
        <p:nvSpPr>
          <p:cNvPr id="517" name="TextBox 516">
            <a:extLst>
              <a:ext uri="{FF2B5EF4-FFF2-40B4-BE49-F238E27FC236}">
                <a16:creationId xmlns:a16="http://schemas.microsoft.com/office/drawing/2014/main" id="{CCDD911B-FFC3-41B3-80F3-45CA6F0427AC}"/>
              </a:ext>
            </a:extLst>
          </p:cNvPr>
          <p:cNvSpPr txBox="1"/>
          <p:nvPr/>
        </p:nvSpPr>
        <p:spPr>
          <a:xfrm>
            <a:off x="8621787" y="4604756"/>
            <a:ext cx="6110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rgbClr val="00B050"/>
                </a:solidFill>
              </a:rPr>
              <a:t>DEV VPC</a:t>
            </a:r>
          </a:p>
        </p:txBody>
      </p:sp>
      <p:sp>
        <p:nvSpPr>
          <p:cNvPr id="518" name="Rectangle 517">
            <a:extLst>
              <a:ext uri="{FF2B5EF4-FFF2-40B4-BE49-F238E27FC236}">
                <a16:creationId xmlns:a16="http://schemas.microsoft.com/office/drawing/2014/main" id="{FAE4DC52-161D-40E3-998C-60475C4221CE}"/>
              </a:ext>
            </a:extLst>
          </p:cNvPr>
          <p:cNvSpPr/>
          <p:nvPr/>
        </p:nvSpPr>
        <p:spPr>
          <a:xfrm>
            <a:off x="8318702" y="4156346"/>
            <a:ext cx="1846432" cy="1016875"/>
          </a:xfrm>
          <a:prstGeom prst="rect">
            <a:avLst/>
          </a:prstGeom>
          <a:noFill/>
          <a:ln w="635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>
              <a:solidFill>
                <a:schemeClr val="accent3"/>
              </a:solidFill>
            </a:endParaRPr>
          </a:p>
        </p:txBody>
      </p:sp>
      <p:grpSp>
        <p:nvGrpSpPr>
          <p:cNvPr id="519" name="Group 518">
            <a:extLst>
              <a:ext uri="{FF2B5EF4-FFF2-40B4-BE49-F238E27FC236}">
                <a16:creationId xmlns:a16="http://schemas.microsoft.com/office/drawing/2014/main" id="{B981B488-6014-4BB4-A879-638567CB36BE}"/>
              </a:ext>
            </a:extLst>
          </p:cNvPr>
          <p:cNvGrpSpPr/>
          <p:nvPr/>
        </p:nvGrpSpPr>
        <p:grpSpPr>
          <a:xfrm>
            <a:off x="8318701" y="4146497"/>
            <a:ext cx="656651" cy="215444"/>
            <a:chOff x="1373843" y="3188152"/>
            <a:chExt cx="656651" cy="215444"/>
          </a:xfrm>
        </p:grpSpPr>
        <p:pic>
          <p:nvPicPr>
            <p:cNvPr id="520" name="Graphic 519">
              <a:extLst>
                <a:ext uri="{FF2B5EF4-FFF2-40B4-BE49-F238E27FC236}">
                  <a16:creationId xmlns:a16="http://schemas.microsoft.com/office/drawing/2014/main" id="{C4389512-2C92-498A-80B7-05434D71F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73843" y="3198001"/>
              <a:ext cx="165167" cy="187818"/>
            </a:xfrm>
            <a:prstGeom prst="rect">
              <a:avLst/>
            </a:prstGeom>
          </p:spPr>
        </p:pic>
        <p:sp>
          <p:nvSpPr>
            <p:cNvPr id="521" name="TextBox 520">
              <a:extLst>
                <a:ext uri="{FF2B5EF4-FFF2-40B4-BE49-F238E27FC236}">
                  <a16:creationId xmlns:a16="http://schemas.microsoft.com/office/drawing/2014/main" id="{F423A346-5BDD-4017-9020-AD6F74261FB7}"/>
                </a:ext>
              </a:extLst>
            </p:cNvPr>
            <p:cNvSpPr txBox="1"/>
            <p:nvPr/>
          </p:nvSpPr>
          <p:spPr>
            <a:xfrm>
              <a:off x="1461107" y="3188152"/>
              <a:ext cx="5693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>
                  <a:solidFill>
                    <a:srgbClr val="00B0F0"/>
                  </a:solidFill>
                </a:rPr>
                <a:t>us-east-1</a:t>
              </a:r>
            </a:p>
          </p:txBody>
        </p:sp>
      </p:grpSp>
      <p:sp>
        <p:nvSpPr>
          <p:cNvPr id="522" name="Rectangle 521">
            <a:extLst>
              <a:ext uri="{FF2B5EF4-FFF2-40B4-BE49-F238E27FC236}">
                <a16:creationId xmlns:a16="http://schemas.microsoft.com/office/drawing/2014/main" id="{BDAB5E6A-0989-4DD4-9D7E-2070D626D6A6}"/>
              </a:ext>
            </a:extLst>
          </p:cNvPr>
          <p:cNvSpPr/>
          <p:nvPr/>
        </p:nvSpPr>
        <p:spPr>
          <a:xfrm>
            <a:off x="1113494" y="2707511"/>
            <a:ext cx="1963209" cy="12662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800">
              <a:solidFill>
                <a:sysClr val="windowText" lastClr="000000"/>
              </a:solidFill>
            </a:endParaRPr>
          </a:p>
        </p:txBody>
      </p:sp>
      <p:grpSp>
        <p:nvGrpSpPr>
          <p:cNvPr id="523" name="Group 522">
            <a:extLst>
              <a:ext uri="{FF2B5EF4-FFF2-40B4-BE49-F238E27FC236}">
                <a16:creationId xmlns:a16="http://schemas.microsoft.com/office/drawing/2014/main" id="{D9E6C02C-118E-46F8-9288-CA4456C1F093}"/>
              </a:ext>
            </a:extLst>
          </p:cNvPr>
          <p:cNvGrpSpPr/>
          <p:nvPr/>
        </p:nvGrpSpPr>
        <p:grpSpPr>
          <a:xfrm>
            <a:off x="1113496" y="2693699"/>
            <a:ext cx="1050963" cy="215444"/>
            <a:chOff x="1313958" y="3141434"/>
            <a:chExt cx="1050963" cy="215444"/>
          </a:xfrm>
        </p:grpSpPr>
        <p:pic>
          <p:nvPicPr>
            <p:cNvPr id="524" name="Graphic 523">
              <a:extLst>
                <a:ext uri="{FF2B5EF4-FFF2-40B4-BE49-F238E27FC236}">
                  <a16:creationId xmlns:a16="http://schemas.microsoft.com/office/drawing/2014/main" id="{A9C631D3-0F02-4522-B8D6-76DC1500B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3958" y="3155247"/>
              <a:ext cx="187818" cy="187818"/>
            </a:xfrm>
            <a:prstGeom prst="rect">
              <a:avLst/>
            </a:prstGeom>
          </p:spPr>
        </p:pic>
        <p:sp>
          <p:nvSpPr>
            <p:cNvPr id="525" name="TextBox 524">
              <a:extLst>
                <a:ext uri="{FF2B5EF4-FFF2-40B4-BE49-F238E27FC236}">
                  <a16:creationId xmlns:a16="http://schemas.microsoft.com/office/drawing/2014/main" id="{26D2E219-3B33-457A-A7B6-43FB9AA83C5F}"/>
                </a:ext>
              </a:extLst>
            </p:cNvPr>
            <p:cNvSpPr txBox="1"/>
            <p:nvPr/>
          </p:nvSpPr>
          <p:spPr>
            <a:xfrm>
              <a:off x="1433256" y="3141434"/>
              <a:ext cx="93166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/>
                <a:t>TFSAWSSUBPROD</a:t>
              </a:r>
            </a:p>
          </p:txBody>
        </p:sp>
      </p:grpSp>
      <p:sp>
        <p:nvSpPr>
          <p:cNvPr id="526" name="Rectangle 525">
            <a:extLst>
              <a:ext uri="{FF2B5EF4-FFF2-40B4-BE49-F238E27FC236}">
                <a16:creationId xmlns:a16="http://schemas.microsoft.com/office/drawing/2014/main" id="{B164592C-B918-4315-8461-3CE0155E8523}"/>
              </a:ext>
            </a:extLst>
          </p:cNvPr>
          <p:cNvSpPr/>
          <p:nvPr/>
        </p:nvSpPr>
        <p:spPr>
          <a:xfrm>
            <a:off x="1245080" y="3148734"/>
            <a:ext cx="1638636" cy="539045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>
              <a:ln w="0"/>
              <a:solidFill>
                <a:schemeClr val="accent5"/>
              </a:solidFill>
            </a:endParaRPr>
          </a:p>
        </p:txBody>
      </p:sp>
      <p:pic>
        <p:nvPicPr>
          <p:cNvPr id="527" name="Graphic 526">
            <a:extLst>
              <a:ext uri="{FF2B5EF4-FFF2-40B4-BE49-F238E27FC236}">
                <a16:creationId xmlns:a16="http://schemas.microsoft.com/office/drawing/2014/main" id="{D9605EE7-52C7-464F-81EB-D56EDDC5E2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44651" y="3151551"/>
            <a:ext cx="187818" cy="187818"/>
          </a:xfrm>
          <a:prstGeom prst="rect">
            <a:avLst/>
          </a:prstGeom>
        </p:spPr>
      </p:pic>
      <p:sp>
        <p:nvSpPr>
          <p:cNvPr id="528" name="TextBox 527">
            <a:extLst>
              <a:ext uri="{FF2B5EF4-FFF2-40B4-BE49-F238E27FC236}">
                <a16:creationId xmlns:a16="http://schemas.microsoft.com/office/drawing/2014/main" id="{535261C9-7FA8-4363-B6CB-CA89EC1BC7DB}"/>
              </a:ext>
            </a:extLst>
          </p:cNvPr>
          <p:cNvSpPr txBox="1"/>
          <p:nvPr/>
        </p:nvSpPr>
        <p:spPr>
          <a:xfrm>
            <a:off x="1368229" y="3146945"/>
            <a:ext cx="851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rgbClr val="00B050"/>
                </a:solidFill>
              </a:rPr>
              <a:t>STAGE VPC</a:t>
            </a:r>
          </a:p>
        </p:txBody>
      </p:sp>
      <p:sp>
        <p:nvSpPr>
          <p:cNvPr id="529" name="Rectangle 528">
            <a:extLst>
              <a:ext uri="{FF2B5EF4-FFF2-40B4-BE49-F238E27FC236}">
                <a16:creationId xmlns:a16="http://schemas.microsoft.com/office/drawing/2014/main" id="{ECF83CC8-F72F-4CCF-B220-31F996BB0208}"/>
              </a:ext>
            </a:extLst>
          </p:cNvPr>
          <p:cNvSpPr/>
          <p:nvPr/>
        </p:nvSpPr>
        <p:spPr>
          <a:xfrm>
            <a:off x="1367607" y="3362389"/>
            <a:ext cx="1638636" cy="539045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>
              <a:ln w="0"/>
              <a:solidFill>
                <a:schemeClr val="accent5"/>
              </a:solidFill>
            </a:endParaRPr>
          </a:p>
        </p:txBody>
      </p:sp>
      <p:pic>
        <p:nvPicPr>
          <p:cNvPr id="530" name="Graphic 529">
            <a:extLst>
              <a:ext uri="{FF2B5EF4-FFF2-40B4-BE49-F238E27FC236}">
                <a16:creationId xmlns:a16="http://schemas.microsoft.com/office/drawing/2014/main" id="{F8446E7C-F2C1-4B41-B377-0072E2DBC7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7178" y="3365206"/>
            <a:ext cx="187818" cy="187818"/>
          </a:xfrm>
          <a:prstGeom prst="rect">
            <a:avLst/>
          </a:prstGeom>
        </p:spPr>
      </p:pic>
      <p:sp>
        <p:nvSpPr>
          <p:cNvPr id="531" name="TextBox 530">
            <a:extLst>
              <a:ext uri="{FF2B5EF4-FFF2-40B4-BE49-F238E27FC236}">
                <a16:creationId xmlns:a16="http://schemas.microsoft.com/office/drawing/2014/main" id="{F9302E34-3031-4AA1-AE9A-B2AAC3A1EA63}"/>
              </a:ext>
            </a:extLst>
          </p:cNvPr>
          <p:cNvSpPr txBox="1"/>
          <p:nvPr/>
        </p:nvSpPr>
        <p:spPr>
          <a:xfrm>
            <a:off x="1490756" y="3360600"/>
            <a:ext cx="6110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rgbClr val="00B050"/>
                </a:solidFill>
              </a:rPr>
              <a:t>DEV VPC</a:t>
            </a:r>
          </a:p>
        </p:txBody>
      </p:sp>
      <p:sp>
        <p:nvSpPr>
          <p:cNvPr id="532" name="Rectangle 531">
            <a:extLst>
              <a:ext uri="{FF2B5EF4-FFF2-40B4-BE49-F238E27FC236}">
                <a16:creationId xmlns:a16="http://schemas.microsoft.com/office/drawing/2014/main" id="{551A42F3-A426-4CFF-8851-2783D230F777}"/>
              </a:ext>
            </a:extLst>
          </p:cNvPr>
          <p:cNvSpPr/>
          <p:nvPr/>
        </p:nvSpPr>
        <p:spPr>
          <a:xfrm>
            <a:off x="1187671" y="2912190"/>
            <a:ext cx="1846432" cy="1016875"/>
          </a:xfrm>
          <a:prstGeom prst="rect">
            <a:avLst/>
          </a:prstGeom>
          <a:noFill/>
          <a:ln w="635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>
              <a:solidFill>
                <a:schemeClr val="accent3"/>
              </a:solidFill>
            </a:endParaRPr>
          </a:p>
        </p:txBody>
      </p:sp>
      <p:grpSp>
        <p:nvGrpSpPr>
          <p:cNvPr id="533" name="Group 532">
            <a:extLst>
              <a:ext uri="{FF2B5EF4-FFF2-40B4-BE49-F238E27FC236}">
                <a16:creationId xmlns:a16="http://schemas.microsoft.com/office/drawing/2014/main" id="{7E685CAE-FDFB-4DAC-B90B-8665DE7722CA}"/>
              </a:ext>
            </a:extLst>
          </p:cNvPr>
          <p:cNvGrpSpPr/>
          <p:nvPr/>
        </p:nvGrpSpPr>
        <p:grpSpPr>
          <a:xfrm>
            <a:off x="1187670" y="2902341"/>
            <a:ext cx="656651" cy="215444"/>
            <a:chOff x="1373843" y="3188152"/>
            <a:chExt cx="656651" cy="215444"/>
          </a:xfrm>
        </p:grpSpPr>
        <p:pic>
          <p:nvPicPr>
            <p:cNvPr id="534" name="Graphic 533">
              <a:extLst>
                <a:ext uri="{FF2B5EF4-FFF2-40B4-BE49-F238E27FC236}">
                  <a16:creationId xmlns:a16="http://schemas.microsoft.com/office/drawing/2014/main" id="{F3ACCB85-935B-4CD4-ACDA-335686975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73843" y="3198001"/>
              <a:ext cx="165167" cy="187818"/>
            </a:xfrm>
            <a:prstGeom prst="rect">
              <a:avLst/>
            </a:prstGeom>
          </p:spPr>
        </p:pic>
        <p:sp>
          <p:nvSpPr>
            <p:cNvPr id="535" name="TextBox 534">
              <a:extLst>
                <a:ext uri="{FF2B5EF4-FFF2-40B4-BE49-F238E27FC236}">
                  <a16:creationId xmlns:a16="http://schemas.microsoft.com/office/drawing/2014/main" id="{34DA70D8-AEE8-43BB-883D-BD35A0186166}"/>
                </a:ext>
              </a:extLst>
            </p:cNvPr>
            <p:cNvSpPr txBox="1"/>
            <p:nvPr/>
          </p:nvSpPr>
          <p:spPr>
            <a:xfrm>
              <a:off x="1461107" y="3188152"/>
              <a:ext cx="5693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>
                  <a:solidFill>
                    <a:srgbClr val="00B0F0"/>
                  </a:solidFill>
                </a:rPr>
                <a:t>us-east-1</a:t>
              </a:r>
            </a:p>
          </p:txBody>
        </p:sp>
      </p:grpSp>
      <p:sp>
        <p:nvSpPr>
          <p:cNvPr id="536" name="Rectangle 535">
            <a:extLst>
              <a:ext uri="{FF2B5EF4-FFF2-40B4-BE49-F238E27FC236}">
                <a16:creationId xmlns:a16="http://schemas.microsoft.com/office/drawing/2014/main" id="{31721E85-0107-487D-89EE-7879E0EE34F6}"/>
              </a:ext>
            </a:extLst>
          </p:cNvPr>
          <p:cNvSpPr/>
          <p:nvPr/>
        </p:nvSpPr>
        <p:spPr>
          <a:xfrm>
            <a:off x="6317165" y="1703081"/>
            <a:ext cx="1410657" cy="58344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800">
              <a:solidFill>
                <a:srgbClr val="FF0000"/>
              </a:solidFill>
            </a:endParaRPr>
          </a:p>
        </p:txBody>
      </p: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EF501A37-95AF-4859-AF26-0EE19152EBE7}"/>
              </a:ext>
            </a:extLst>
          </p:cNvPr>
          <p:cNvGrpSpPr/>
          <p:nvPr/>
        </p:nvGrpSpPr>
        <p:grpSpPr>
          <a:xfrm>
            <a:off x="6317166" y="1689269"/>
            <a:ext cx="783262" cy="215444"/>
            <a:chOff x="1313958" y="3141434"/>
            <a:chExt cx="783262" cy="215444"/>
          </a:xfrm>
        </p:grpSpPr>
        <p:pic>
          <p:nvPicPr>
            <p:cNvPr id="538" name="Graphic 537">
              <a:extLst>
                <a:ext uri="{FF2B5EF4-FFF2-40B4-BE49-F238E27FC236}">
                  <a16:creationId xmlns:a16="http://schemas.microsoft.com/office/drawing/2014/main" id="{D12193D9-EC4A-4C0A-9696-6B46C66AF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3958" y="3155247"/>
              <a:ext cx="187818" cy="187818"/>
            </a:xfrm>
            <a:prstGeom prst="rect">
              <a:avLst/>
            </a:prstGeom>
          </p:spPr>
        </p:pic>
        <p:sp>
          <p:nvSpPr>
            <p:cNvPr id="539" name="TextBox 538">
              <a:extLst>
                <a:ext uri="{FF2B5EF4-FFF2-40B4-BE49-F238E27FC236}">
                  <a16:creationId xmlns:a16="http://schemas.microsoft.com/office/drawing/2014/main" id="{3B60BE89-D1AA-4E40-BC78-D64CD8D846E4}"/>
                </a:ext>
              </a:extLst>
            </p:cNvPr>
            <p:cNvSpPr txBox="1"/>
            <p:nvPr/>
          </p:nvSpPr>
          <p:spPr>
            <a:xfrm>
              <a:off x="1433256" y="3141434"/>
              <a:ext cx="66396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>
                  <a:solidFill>
                    <a:srgbClr val="FF0000"/>
                  </a:solidFill>
                </a:rPr>
                <a:t>TFSAWSIAC</a:t>
              </a:r>
            </a:p>
          </p:txBody>
        </p:sp>
      </p:grpSp>
      <p:sp>
        <p:nvSpPr>
          <p:cNvPr id="540" name="Rectangle 539">
            <a:extLst>
              <a:ext uri="{FF2B5EF4-FFF2-40B4-BE49-F238E27FC236}">
                <a16:creationId xmlns:a16="http://schemas.microsoft.com/office/drawing/2014/main" id="{36A4A74C-F870-40CE-969C-1CF4885CD755}"/>
              </a:ext>
            </a:extLst>
          </p:cNvPr>
          <p:cNvSpPr/>
          <p:nvPr/>
        </p:nvSpPr>
        <p:spPr>
          <a:xfrm>
            <a:off x="6317165" y="1088621"/>
            <a:ext cx="1410656" cy="56829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800">
              <a:solidFill>
                <a:srgbClr val="FF0000"/>
              </a:solidFill>
            </a:endParaRPr>
          </a:p>
        </p:txBody>
      </p:sp>
      <p:grpSp>
        <p:nvGrpSpPr>
          <p:cNvPr id="541" name="Group 540">
            <a:extLst>
              <a:ext uri="{FF2B5EF4-FFF2-40B4-BE49-F238E27FC236}">
                <a16:creationId xmlns:a16="http://schemas.microsoft.com/office/drawing/2014/main" id="{4CF1A476-CF30-4401-BC86-EA8AE3AE4891}"/>
              </a:ext>
            </a:extLst>
          </p:cNvPr>
          <p:cNvGrpSpPr/>
          <p:nvPr/>
        </p:nvGrpSpPr>
        <p:grpSpPr>
          <a:xfrm>
            <a:off x="6317166" y="1074809"/>
            <a:ext cx="993255" cy="215444"/>
            <a:chOff x="1313958" y="3141434"/>
            <a:chExt cx="993255" cy="215444"/>
          </a:xfrm>
        </p:grpSpPr>
        <p:pic>
          <p:nvPicPr>
            <p:cNvPr id="542" name="Graphic 541">
              <a:extLst>
                <a:ext uri="{FF2B5EF4-FFF2-40B4-BE49-F238E27FC236}">
                  <a16:creationId xmlns:a16="http://schemas.microsoft.com/office/drawing/2014/main" id="{39FB8E6A-E80A-474E-8B7F-1D44D7365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3958" y="3155247"/>
              <a:ext cx="187818" cy="187818"/>
            </a:xfrm>
            <a:prstGeom prst="rect">
              <a:avLst/>
            </a:prstGeom>
          </p:spPr>
        </p:pic>
        <p:sp>
          <p:nvSpPr>
            <p:cNvPr id="543" name="TextBox 542">
              <a:extLst>
                <a:ext uri="{FF2B5EF4-FFF2-40B4-BE49-F238E27FC236}">
                  <a16:creationId xmlns:a16="http://schemas.microsoft.com/office/drawing/2014/main" id="{357C8655-7504-41B4-8581-94880AF543B4}"/>
                </a:ext>
              </a:extLst>
            </p:cNvPr>
            <p:cNvSpPr txBox="1"/>
            <p:nvPr/>
          </p:nvSpPr>
          <p:spPr>
            <a:xfrm>
              <a:off x="1433256" y="3141434"/>
              <a:ext cx="87395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>
                  <a:solidFill>
                    <a:srgbClr val="FF0000"/>
                  </a:solidFill>
                </a:rPr>
                <a:t>TFSAWSMASTER</a:t>
              </a:r>
            </a:p>
          </p:txBody>
        </p:sp>
      </p:grpSp>
      <p:sp>
        <p:nvSpPr>
          <p:cNvPr id="544" name="Rectangle 543">
            <a:extLst>
              <a:ext uri="{FF2B5EF4-FFF2-40B4-BE49-F238E27FC236}">
                <a16:creationId xmlns:a16="http://schemas.microsoft.com/office/drawing/2014/main" id="{40896B11-E60B-4579-A41C-B7C4F663FD7F}"/>
              </a:ext>
            </a:extLst>
          </p:cNvPr>
          <p:cNvSpPr/>
          <p:nvPr/>
        </p:nvSpPr>
        <p:spPr>
          <a:xfrm>
            <a:off x="4258192" y="1300828"/>
            <a:ext cx="1410656" cy="66440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800">
              <a:solidFill>
                <a:srgbClr val="FF0000"/>
              </a:solidFill>
            </a:endParaRPr>
          </a:p>
        </p:txBody>
      </p:sp>
      <p:grpSp>
        <p:nvGrpSpPr>
          <p:cNvPr id="545" name="Group 544">
            <a:extLst>
              <a:ext uri="{FF2B5EF4-FFF2-40B4-BE49-F238E27FC236}">
                <a16:creationId xmlns:a16="http://schemas.microsoft.com/office/drawing/2014/main" id="{BAC160A3-3251-4330-AB17-DA1370B937CE}"/>
              </a:ext>
            </a:extLst>
          </p:cNvPr>
          <p:cNvGrpSpPr/>
          <p:nvPr/>
        </p:nvGrpSpPr>
        <p:grpSpPr>
          <a:xfrm>
            <a:off x="4258193" y="1287016"/>
            <a:ext cx="933945" cy="215444"/>
            <a:chOff x="1313958" y="3141434"/>
            <a:chExt cx="933945" cy="215444"/>
          </a:xfrm>
        </p:grpSpPr>
        <p:pic>
          <p:nvPicPr>
            <p:cNvPr id="546" name="Graphic 545">
              <a:extLst>
                <a:ext uri="{FF2B5EF4-FFF2-40B4-BE49-F238E27FC236}">
                  <a16:creationId xmlns:a16="http://schemas.microsoft.com/office/drawing/2014/main" id="{EC5F66B8-7F04-4975-95C5-DF5266235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3958" y="3155247"/>
              <a:ext cx="187818" cy="187818"/>
            </a:xfrm>
            <a:prstGeom prst="rect">
              <a:avLst/>
            </a:prstGeom>
          </p:spPr>
        </p:pic>
        <p:sp>
          <p:nvSpPr>
            <p:cNvPr id="547" name="TextBox 546">
              <a:extLst>
                <a:ext uri="{FF2B5EF4-FFF2-40B4-BE49-F238E27FC236}">
                  <a16:creationId xmlns:a16="http://schemas.microsoft.com/office/drawing/2014/main" id="{B1B3E077-6EB1-401E-9719-EA421774352C}"/>
                </a:ext>
              </a:extLst>
            </p:cNvPr>
            <p:cNvSpPr txBox="1"/>
            <p:nvPr/>
          </p:nvSpPr>
          <p:spPr>
            <a:xfrm>
              <a:off x="1433256" y="3141434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>
                  <a:solidFill>
                    <a:srgbClr val="FF0000"/>
                  </a:solidFill>
                </a:rPr>
                <a:t>TFSAWSMGMT</a:t>
              </a:r>
            </a:p>
          </p:txBody>
        </p:sp>
      </p:grpSp>
      <p:sp>
        <p:nvSpPr>
          <p:cNvPr id="548" name="TextBox 547">
            <a:extLst>
              <a:ext uri="{FF2B5EF4-FFF2-40B4-BE49-F238E27FC236}">
                <a16:creationId xmlns:a16="http://schemas.microsoft.com/office/drawing/2014/main" id="{73DD475D-C20A-4992-91FE-9976E4F79564}"/>
              </a:ext>
            </a:extLst>
          </p:cNvPr>
          <p:cNvSpPr txBox="1"/>
          <p:nvPr/>
        </p:nvSpPr>
        <p:spPr>
          <a:xfrm>
            <a:off x="6022654" y="4067763"/>
            <a:ext cx="16390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latin typeface="Arial Narrow" panose="020B0606020202030204" pitchFamily="34" charset="0"/>
              </a:rPr>
              <a:t>Enterprise Services</a:t>
            </a:r>
          </a:p>
        </p:txBody>
      </p:sp>
      <p:sp>
        <p:nvSpPr>
          <p:cNvPr id="549" name="TextBox 548">
            <a:extLst>
              <a:ext uri="{FF2B5EF4-FFF2-40B4-BE49-F238E27FC236}">
                <a16:creationId xmlns:a16="http://schemas.microsoft.com/office/drawing/2014/main" id="{35659468-0CA2-490E-B85C-04ED9604F44F}"/>
              </a:ext>
            </a:extLst>
          </p:cNvPr>
          <p:cNvSpPr txBox="1"/>
          <p:nvPr/>
        </p:nvSpPr>
        <p:spPr>
          <a:xfrm>
            <a:off x="6029276" y="3482957"/>
            <a:ext cx="16324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latin typeface="Arial Narrow" panose="020B0606020202030204" pitchFamily="34" charset="0"/>
              </a:rPr>
              <a:t>Firewall and Network Services</a:t>
            </a:r>
          </a:p>
        </p:txBody>
      </p:sp>
      <p:sp>
        <p:nvSpPr>
          <p:cNvPr id="550" name="TextBox 549">
            <a:extLst>
              <a:ext uri="{FF2B5EF4-FFF2-40B4-BE49-F238E27FC236}">
                <a16:creationId xmlns:a16="http://schemas.microsoft.com/office/drawing/2014/main" id="{CF8AC134-40E4-45C0-B77B-BDA9246257C5}"/>
              </a:ext>
            </a:extLst>
          </p:cNvPr>
          <p:cNvSpPr txBox="1"/>
          <p:nvPr/>
        </p:nvSpPr>
        <p:spPr>
          <a:xfrm>
            <a:off x="6010020" y="4650689"/>
            <a:ext cx="16324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latin typeface="Arial Narrow" panose="020B0606020202030204" pitchFamily="34" charset="0"/>
              </a:rPr>
              <a:t>Production workloads</a:t>
            </a:r>
          </a:p>
        </p:txBody>
      </p:sp>
      <p:sp>
        <p:nvSpPr>
          <p:cNvPr id="551" name="TextBox 550">
            <a:extLst>
              <a:ext uri="{FF2B5EF4-FFF2-40B4-BE49-F238E27FC236}">
                <a16:creationId xmlns:a16="http://schemas.microsoft.com/office/drawing/2014/main" id="{4C65421E-E523-4024-B759-20CE68DA692B}"/>
              </a:ext>
            </a:extLst>
          </p:cNvPr>
          <p:cNvSpPr txBox="1"/>
          <p:nvPr/>
        </p:nvSpPr>
        <p:spPr>
          <a:xfrm>
            <a:off x="4206770" y="4078436"/>
            <a:ext cx="16390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latin typeface="Arial Narrow" panose="020B0606020202030204" pitchFamily="34" charset="0"/>
              </a:rPr>
              <a:t>Enterprise Services</a:t>
            </a: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0D0F85F1-00ED-451F-82C0-4F11BDCAF740}"/>
              </a:ext>
            </a:extLst>
          </p:cNvPr>
          <p:cNvSpPr txBox="1"/>
          <p:nvPr/>
        </p:nvSpPr>
        <p:spPr>
          <a:xfrm>
            <a:off x="4213392" y="3493630"/>
            <a:ext cx="16324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latin typeface="Arial Narrow" panose="020B0606020202030204" pitchFamily="34" charset="0"/>
              </a:rPr>
              <a:t>Firewall and Network Services</a:t>
            </a:r>
          </a:p>
        </p:txBody>
      </p:sp>
      <p:sp>
        <p:nvSpPr>
          <p:cNvPr id="553" name="TextBox 552">
            <a:extLst>
              <a:ext uri="{FF2B5EF4-FFF2-40B4-BE49-F238E27FC236}">
                <a16:creationId xmlns:a16="http://schemas.microsoft.com/office/drawing/2014/main" id="{2863649F-1978-4B8E-BBF2-93B680ADA059}"/>
              </a:ext>
            </a:extLst>
          </p:cNvPr>
          <p:cNvSpPr txBox="1"/>
          <p:nvPr/>
        </p:nvSpPr>
        <p:spPr>
          <a:xfrm>
            <a:off x="4194136" y="4661362"/>
            <a:ext cx="16324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latin typeface="Arial Narrow" panose="020B0606020202030204" pitchFamily="34" charset="0"/>
              </a:rPr>
              <a:t>Production workloads</a:t>
            </a:r>
          </a:p>
        </p:txBody>
      </p:sp>
      <p:pic>
        <p:nvPicPr>
          <p:cNvPr id="554" name="Graphic 553">
            <a:extLst>
              <a:ext uri="{FF2B5EF4-FFF2-40B4-BE49-F238E27FC236}">
                <a16:creationId xmlns:a16="http://schemas.microsoft.com/office/drawing/2014/main" id="{AB06DA83-B1F2-45E2-AB66-D420C62B4A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824827" y="1381329"/>
            <a:ext cx="483586" cy="469900"/>
          </a:xfrm>
          <a:prstGeom prst="rect">
            <a:avLst/>
          </a:prstGeom>
        </p:spPr>
      </p:pic>
      <p:sp>
        <p:nvSpPr>
          <p:cNvPr id="555" name="TextBox 554">
            <a:extLst>
              <a:ext uri="{FF2B5EF4-FFF2-40B4-BE49-F238E27FC236}">
                <a16:creationId xmlns:a16="http://schemas.microsoft.com/office/drawing/2014/main" id="{357A133B-56A8-4070-AD60-BFD8A4D811CF}"/>
              </a:ext>
            </a:extLst>
          </p:cNvPr>
          <p:cNvSpPr txBox="1"/>
          <p:nvPr/>
        </p:nvSpPr>
        <p:spPr>
          <a:xfrm>
            <a:off x="4277736" y="1775701"/>
            <a:ext cx="141065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>
                <a:latin typeface="Arial Narrow" panose="020B0606020202030204" pitchFamily="34" charset="0"/>
              </a:rPr>
              <a:t>Landing Zone and Logging Account</a:t>
            </a:r>
          </a:p>
        </p:txBody>
      </p:sp>
      <p:sp>
        <p:nvSpPr>
          <p:cNvPr id="556" name="TextBox 555">
            <a:extLst>
              <a:ext uri="{FF2B5EF4-FFF2-40B4-BE49-F238E27FC236}">
                <a16:creationId xmlns:a16="http://schemas.microsoft.com/office/drawing/2014/main" id="{29A6DD20-0990-41AC-A39A-1314CB9972CB}"/>
              </a:ext>
            </a:extLst>
          </p:cNvPr>
          <p:cNvSpPr txBox="1"/>
          <p:nvPr/>
        </p:nvSpPr>
        <p:spPr>
          <a:xfrm>
            <a:off x="6317165" y="2113961"/>
            <a:ext cx="14106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>
                <a:latin typeface="Arial Narrow" panose="020B0606020202030204" pitchFamily="34" charset="0"/>
              </a:rPr>
              <a:t>Infrastructure as Code components</a:t>
            </a:r>
          </a:p>
        </p:txBody>
      </p:sp>
      <p:sp>
        <p:nvSpPr>
          <p:cNvPr id="557" name="TextBox 556">
            <a:extLst>
              <a:ext uri="{FF2B5EF4-FFF2-40B4-BE49-F238E27FC236}">
                <a16:creationId xmlns:a16="http://schemas.microsoft.com/office/drawing/2014/main" id="{246843C5-3448-44C8-B367-932D4993B33A}"/>
              </a:ext>
            </a:extLst>
          </p:cNvPr>
          <p:cNvSpPr txBox="1"/>
          <p:nvPr/>
        </p:nvSpPr>
        <p:spPr>
          <a:xfrm>
            <a:off x="6297620" y="1390222"/>
            <a:ext cx="1430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>
                <a:latin typeface="Arial Narrow" panose="020B0606020202030204" pitchFamily="34" charset="0"/>
              </a:rPr>
              <a:t>Payer Account</a:t>
            </a:r>
          </a:p>
          <a:p>
            <a:pPr algn="ctr"/>
            <a:r>
              <a:rPr lang="en-US" sz="700">
                <a:latin typeface="Arial Narrow" panose="020B0606020202030204" pitchFamily="34" charset="0"/>
              </a:rPr>
              <a:t>Manage Organization Policies</a:t>
            </a:r>
          </a:p>
        </p:txBody>
      </p:sp>
      <p:sp>
        <p:nvSpPr>
          <p:cNvPr id="558" name="TextBox 557">
            <a:extLst>
              <a:ext uri="{FF2B5EF4-FFF2-40B4-BE49-F238E27FC236}">
                <a16:creationId xmlns:a16="http://schemas.microsoft.com/office/drawing/2014/main" id="{970C4E28-0067-4C1A-8707-BA058AD66C20}"/>
              </a:ext>
            </a:extLst>
          </p:cNvPr>
          <p:cNvSpPr txBox="1"/>
          <p:nvPr/>
        </p:nvSpPr>
        <p:spPr>
          <a:xfrm>
            <a:off x="1354927" y="3722510"/>
            <a:ext cx="16324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latin typeface="Arial Narrow" panose="020B0606020202030204" pitchFamily="34" charset="0"/>
              </a:rPr>
              <a:t>Sub-Prod workloads</a:t>
            </a:r>
          </a:p>
        </p:txBody>
      </p:sp>
      <p:sp>
        <p:nvSpPr>
          <p:cNvPr id="559" name="Rectangle 558">
            <a:extLst>
              <a:ext uri="{FF2B5EF4-FFF2-40B4-BE49-F238E27FC236}">
                <a16:creationId xmlns:a16="http://schemas.microsoft.com/office/drawing/2014/main" id="{5BD7FF5C-844C-4376-BA9B-6B45F36BF559}"/>
              </a:ext>
            </a:extLst>
          </p:cNvPr>
          <p:cNvSpPr/>
          <p:nvPr/>
        </p:nvSpPr>
        <p:spPr>
          <a:xfrm>
            <a:off x="1113494" y="4106980"/>
            <a:ext cx="1963209" cy="12662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800">
              <a:solidFill>
                <a:sysClr val="windowText" lastClr="000000"/>
              </a:solidFill>
            </a:endParaRPr>
          </a:p>
        </p:txBody>
      </p:sp>
      <p:grpSp>
        <p:nvGrpSpPr>
          <p:cNvPr id="560" name="Group 559">
            <a:extLst>
              <a:ext uri="{FF2B5EF4-FFF2-40B4-BE49-F238E27FC236}">
                <a16:creationId xmlns:a16="http://schemas.microsoft.com/office/drawing/2014/main" id="{36DC915D-F381-435D-BC26-EF7F5ECD013C}"/>
              </a:ext>
            </a:extLst>
          </p:cNvPr>
          <p:cNvGrpSpPr/>
          <p:nvPr/>
        </p:nvGrpSpPr>
        <p:grpSpPr>
          <a:xfrm>
            <a:off x="1113496" y="4093168"/>
            <a:ext cx="772041" cy="215444"/>
            <a:chOff x="1313958" y="3141434"/>
            <a:chExt cx="772041" cy="215444"/>
          </a:xfrm>
        </p:grpSpPr>
        <p:pic>
          <p:nvPicPr>
            <p:cNvPr id="561" name="Graphic 560">
              <a:extLst>
                <a:ext uri="{FF2B5EF4-FFF2-40B4-BE49-F238E27FC236}">
                  <a16:creationId xmlns:a16="http://schemas.microsoft.com/office/drawing/2014/main" id="{1E343228-2C5B-4CD0-B77E-D00DC649A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3958" y="3155247"/>
              <a:ext cx="187818" cy="187818"/>
            </a:xfrm>
            <a:prstGeom prst="rect">
              <a:avLst/>
            </a:prstGeom>
          </p:spPr>
        </p:pic>
        <p:sp>
          <p:nvSpPr>
            <p:cNvPr id="562" name="TextBox 561">
              <a:extLst>
                <a:ext uri="{FF2B5EF4-FFF2-40B4-BE49-F238E27FC236}">
                  <a16:creationId xmlns:a16="http://schemas.microsoft.com/office/drawing/2014/main" id="{77BD0842-0B05-4A39-8CB0-1B7A115476C2}"/>
                </a:ext>
              </a:extLst>
            </p:cNvPr>
            <p:cNvSpPr txBox="1"/>
            <p:nvPr/>
          </p:nvSpPr>
          <p:spPr>
            <a:xfrm>
              <a:off x="1433256" y="3141434"/>
              <a:ext cx="6527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/>
                <a:t>TFSAWSEIP</a:t>
              </a:r>
            </a:p>
          </p:txBody>
        </p:sp>
      </p:grpSp>
      <p:sp>
        <p:nvSpPr>
          <p:cNvPr id="563" name="Rectangle 562">
            <a:extLst>
              <a:ext uri="{FF2B5EF4-FFF2-40B4-BE49-F238E27FC236}">
                <a16:creationId xmlns:a16="http://schemas.microsoft.com/office/drawing/2014/main" id="{947B396D-E9AE-4657-AE44-6FF030D595E1}"/>
              </a:ext>
            </a:extLst>
          </p:cNvPr>
          <p:cNvSpPr/>
          <p:nvPr/>
        </p:nvSpPr>
        <p:spPr>
          <a:xfrm>
            <a:off x="1245080" y="4548203"/>
            <a:ext cx="1638636" cy="539045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>
              <a:ln w="0"/>
              <a:solidFill>
                <a:schemeClr val="accent5"/>
              </a:solidFill>
            </a:endParaRPr>
          </a:p>
        </p:txBody>
      </p:sp>
      <p:pic>
        <p:nvPicPr>
          <p:cNvPr id="564" name="Graphic 563">
            <a:extLst>
              <a:ext uri="{FF2B5EF4-FFF2-40B4-BE49-F238E27FC236}">
                <a16:creationId xmlns:a16="http://schemas.microsoft.com/office/drawing/2014/main" id="{50A1BD1A-F27B-4CFC-B1A4-EBAF89FD57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44651" y="4551020"/>
            <a:ext cx="187818" cy="187818"/>
          </a:xfrm>
          <a:prstGeom prst="rect">
            <a:avLst/>
          </a:prstGeom>
        </p:spPr>
      </p:pic>
      <p:sp>
        <p:nvSpPr>
          <p:cNvPr id="565" name="TextBox 564">
            <a:extLst>
              <a:ext uri="{FF2B5EF4-FFF2-40B4-BE49-F238E27FC236}">
                <a16:creationId xmlns:a16="http://schemas.microsoft.com/office/drawing/2014/main" id="{7A282303-286D-4012-A6AB-1E35823E5155}"/>
              </a:ext>
            </a:extLst>
          </p:cNvPr>
          <p:cNvSpPr txBox="1"/>
          <p:nvPr/>
        </p:nvSpPr>
        <p:spPr>
          <a:xfrm>
            <a:off x="1368229" y="4546414"/>
            <a:ext cx="851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rgbClr val="00B050"/>
                </a:solidFill>
              </a:rPr>
              <a:t>PROD VPC</a:t>
            </a:r>
          </a:p>
        </p:txBody>
      </p:sp>
      <p:sp>
        <p:nvSpPr>
          <p:cNvPr id="566" name="Rectangle 565">
            <a:extLst>
              <a:ext uri="{FF2B5EF4-FFF2-40B4-BE49-F238E27FC236}">
                <a16:creationId xmlns:a16="http://schemas.microsoft.com/office/drawing/2014/main" id="{D70F13F8-3B4F-409F-A7E5-EA76B0BD5F1A}"/>
              </a:ext>
            </a:extLst>
          </p:cNvPr>
          <p:cNvSpPr/>
          <p:nvPr/>
        </p:nvSpPr>
        <p:spPr>
          <a:xfrm>
            <a:off x="1367607" y="4761858"/>
            <a:ext cx="1638636" cy="539045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>
              <a:ln w="0"/>
              <a:solidFill>
                <a:schemeClr val="accent5"/>
              </a:solidFill>
            </a:endParaRPr>
          </a:p>
        </p:txBody>
      </p:sp>
      <p:pic>
        <p:nvPicPr>
          <p:cNvPr id="567" name="Graphic 566">
            <a:extLst>
              <a:ext uri="{FF2B5EF4-FFF2-40B4-BE49-F238E27FC236}">
                <a16:creationId xmlns:a16="http://schemas.microsoft.com/office/drawing/2014/main" id="{662E6E12-350D-47BD-9708-DDFF01038A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7178" y="4764675"/>
            <a:ext cx="187818" cy="187818"/>
          </a:xfrm>
          <a:prstGeom prst="rect">
            <a:avLst/>
          </a:prstGeom>
        </p:spPr>
      </p:pic>
      <p:sp>
        <p:nvSpPr>
          <p:cNvPr id="568" name="TextBox 567">
            <a:extLst>
              <a:ext uri="{FF2B5EF4-FFF2-40B4-BE49-F238E27FC236}">
                <a16:creationId xmlns:a16="http://schemas.microsoft.com/office/drawing/2014/main" id="{F666B83D-34A5-45DE-888D-A55034A69559}"/>
              </a:ext>
            </a:extLst>
          </p:cNvPr>
          <p:cNvSpPr txBox="1"/>
          <p:nvPr/>
        </p:nvSpPr>
        <p:spPr>
          <a:xfrm>
            <a:off x="1490756" y="4760069"/>
            <a:ext cx="6110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rgbClr val="00B050"/>
                </a:solidFill>
              </a:rPr>
              <a:t>DEV VPC</a:t>
            </a:r>
          </a:p>
        </p:txBody>
      </p:sp>
      <p:sp>
        <p:nvSpPr>
          <p:cNvPr id="569" name="Rectangle 568">
            <a:extLst>
              <a:ext uri="{FF2B5EF4-FFF2-40B4-BE49-F238E27FC236}">
                <a16:creationId xmlns:a16="http://schemas.microsoft.com/office/drawing/2014/main" id="{9A96E1E7-BC49-4365-8833-C7F7FDBE4DA9}"/>
              </a:ext>
            </a:extLst>
          </p:cNvPr>
          <p:cNvSpPr/>
          <p:nvPr/>
        </p:nvSpPr>
        <p:spPr>
          <a:xfrm>
            <a:off x="1187671" y="4311659"/>
            <a:ext cx="1846432" cy="1016875"/>
          </a:xfrm>
          <a:prstGeom prst="rect">
            <a:avLst/>
          </a:prstGeom>
          <a:noFill/>
          <a:ln w="635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>
              <a:solidFill>
                <a:schemeClr val="accent3"/>
              </a:solidFill>
            </a:endParaRPr>
          </a:p>
        </p:txBody>
      </p:sp>
      <p:grpSp>
        <p:nvGrpSpPr>
          <p:cNvPr id="570" name="Group 569">
            <a:extLst>
              <a:ext uri="{FF2B5EF4-FFF2-40B4-BE49-F238E27FC236}">
                <a16:creationId xmlns:a16="http://schemas.microsoft.com/office/drawing/2014/main" id="{AFC6BEC8-7E55-4728-B309-5BB908D63B5D}"/>
              </a:ext>
            </a:extLst>
          </p:cNvPr>
          <p:cNvGrpSpPr/>
          <p:nvPr/>
        </p:nvGrpSpPr>
        <p:grpSpPr>
          <a:xfrm>
            <a:off x="1187670" y="4301810"/>
            <a:ext cx="656651" cy="215444"/>
            <a:chOff x="1373843" y="3188152"/>
            <a:chExt cx="656651" cy="215444"/>
          </a:xfrm>
        </p:grpSpPr>
        <p:pic>
          <p:nvPicPr>
            <p:cNvPr id="571" name="Graphic 570">
              <a:extLst>
                <a:ext uri="{FF2B5EF4-FFF2-40B4-BE49-F238E27FC236}">
                  <a16:creationId xmlns:a16="http://schemas.microsoft.com/office/drawing/2014/main" id="{9F9C0760-156B-4034-9353-AAAE8823B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73843" y="3198001"/>
              <a:ext cx="165167" cy="187818"/>
            </a:xfrm>
            <a:prstGeom prst="rect">
              <a:avLst/>
            </a:prstGeom>
          </p:spPr>
        </p:pic>
        <p:sp>
          <p:nvSpPr>
            <p:cNvPr id="572" name="TextBox 571">
              <a:extLst>
                <a:ext uri="{FF2B5EF4-FFF2-40B4-BE49-F238E27FC236}">
                  <a16:creationId xmlns:a16="http://schemas.microsoft.com/office/drawing/2014/main" id="{E6FEE580-329A-4EFC-8B77-44BD80959AF5}"/>
                </a:ext>
              </a:extLst>
            </p:cNvPr>
            <p:cNvSpPr txBox="1"/>
            <p:nvPr/>
          </p:nvSpPr>
          <p:spPr>
            <a:xfrm>
              <a:off x="1461107" y="3188152"/>
              <a:ext cx="5693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>
                  <a:solidFill>
                    <a:srgbClr val="00B0F0"/>
                  </a:solidFill>
                </a:rPr>
                <a:t>us-east-1</a:t>
              </a:r>
            </a:p>
          </p:txBody>
        </p:sp>
      </p:grpSp>
      <p:sp>
        <p:nvSpPr>
          <p:cNvPr id="573" name="TextBox 572">
            <a:extLst>
              <a:ext uri="{FF2B5EF4-FFF2-40B4-BE49-F238E27FC236}">
                <a16:creationId xmlns:a16="http://schemas.microsoft.com/office/drawing/2014/main" id="{1C919773-A983-4B62-8DA3-E958CF70DAAE}"/>
              </a:ext>
            </a:extLst>
          </p:cNvPr>
          <p:cNvSpPr txBox="1"/>
          <p:nvPr/>
        </p:nvSpPr>
        <p:spPr>
          <a:xfrm>
            <a:off x="1354927" y="5121979"/>
            <a:ext cx="16324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latin typeface="Arial Narrow" panose="020B0606020202030204" pitchFamily="34" charset="0"/>
              </a:rPr>
              <a:t>Sub-Prod workloads</a:t>
            </a:r>
          </a:p>
        </p:txBody>
      </p:sp>
      <p:sp>
        <p:nvSpPr>
          <p:cNvPr id="574" name="TextBox 573">
            <a:extLst>
              <a:ext uri="{FF2B5EF4-FFF2-40B4-BE49-F238E27FC236}">
                <a16:creationId xmlns:a16="http://schemas.microsoft.com/office/drawing/2014/main" id="{7F19B87B-DF2C-486A-A5F5-A1C8F532D826}"/>
              </a:ext>
            </a:extLst>
          </p:cNvPr>
          <p:cNvSpPr txBox="1"/>
          <p:nvPr/>
        </p:nvSpPr>
        <p:spPr>
          <a:xfrm>
            <a:off x="1660493" y="4519749"/>
            <a:ext cx="16324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latin typeface="Arial Narrow" panose="020B0606020202030204" pitchFamily="34" charset="0"/>
              </a:rPr>
              <a:t>Prod workloads</a:t>
            </a:r>
          </a:p>
        </p:txBody>
      </p:sp>
      <p:pic>
        <p:nvPicPr>
          <p:cNvPr id="575" name="Graphic 574">
            <a:extLst>
              <a:ext uri="{FF2B5EF4-FFF2-40B4-BE49-F238E27FC236}">
                <a16:creationId xmlns:a16="http://schemas.microsoft.com/office/drawing/2014/main" id="{16DEE128-285A-4317-AE4B-1BCD93F1B0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48552" y="1482044"/>
            <a:ext cx="253845" cy="253845"/>
          </a:xfrm>
          <a:prstGeom prst="rect">
            <a:avLst/>
          </a:prstGeom>
        </p:spPr>
      </p:pic>
      <p:pic>
        <p:nvPicPr>
          <p:cNvPr id="576" name="Graphic 575">
            <a:extLst>
              <a:ext uri="{FF2B5EF4-FFF2-40B4-BE49-F238E27FC236}">
                <a16:creationId xmlns:a16="http://schemas.microsoft.com/office/drawing/2014/main" id="{6793168F-C293-4F8F-BEA6-9764B846F84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9341" y="1383096"/>
            <a:ext cx="469900" cy="469900"/>
          </a:xfrm>
          <a:prstGeom prst="rect">
            <a:avLst/>
          </a:prstGeom>
        </p:spPr>
      </p:pic>
      <p:grpSp>
        <p:nvGrpSpPr>
          <p:cNvPr id="577" name="Group 576">
            <a:extLst>
              <a:ext uri="{FF2B5EF4-FFF2-40B4-BE49-F238E27FC236}">
                <a16:creationId xmlns:a16="http://schemas.microsoft.com/office/drawing/2014/main" id="{9072EECF-17EC-47E3-8836-9FE7058CEEDF}"/>
              </a:ext>
            </a:extLst>
          </p:cNvPr>
          <p:cNvGrpSpPr/>
          <p:nvPr/>
        </p:nvGrpSpPr>
        <p:grpSpPr>
          <a:xfrm>
            <a:off x="4476893" y="1476350"/>
            <a:ext cx="421910" cy="309596"/>
            <a:chOff x="5041986" y="867731"/>
            <a:chExt cx="421910" cy="309596"/>
          </a:xfrm>
        </p:grpSpPr>
        <p:pic>
          <p:nvPicPr>
            <p:cNvPr id="578" name="Graphic 577">
              <a:extLst>
                <a:ext uri="{FF2B5EF4-FFF2-40B4-BE49-F238E27FC236}">
                  <a16:creationId xmlns:a16="http://schemas.microsoft.com/office/drawing/2014/main" id="{F8A5D21C-0284-4405-B92C-4695691E5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121363" y="867731"/>
              <a:ext cx="253846" cy="253846"/>
            </a:xfrm>
            <a:prstGeom prst="rect">
              <a:avLst/>
            </a:prstGeom>
          </p:spPr>
        </p:pic>
        <p:sp>
          <p:nvSpPr>
            <p:cNvPr id="579" name="TextBox 578">
              <a:extLst>
                <a:ext uri="{FF2B5EF4-FFF2-40B4-BE49-F238E27FC236}">
                  <a16:creationId xmlns:a16="http://schemas.microsoft.com/office/drawing/2014/main" id="{44C43D6E-1A63-4123-A998-4758E993E27C}"/>
                </a:ext>
              </a:extLst>
            </p:cNvPr>
            <p:cNvSpPr txBox="1"/>
            <p:nvPr/>
          </p:nvSpPr>
          <p:spPr>
            <a:xfrm>
              <a:off x="5041986" y="1008050"/>
              <a:ext cx="42191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>
                  <a:solidFill>
                    <a:srgbClr val="FF0000"/>
                  </a:solidFill>
                </a:rPr>
                <a:t>IAM Role</a:t>
              </a:r>
            </a:p>
          </p:txBody>
        </p:sp>
      </p:grpSp>
      <p:pic>
        <p:nvPicPr>
          <p:cNvPr id="580" name="Picture 2" descr="Related image">
            <a:extLst>
              <a:ext uri="{FF2B5EF4-FFF2-40B4-BE49-F238E27FC236}">
                <a16:creationId xmlns:a16="http://schemas.microsoft.com/office/drawing/2014/main" id="{980CFF1F-339F-4EE1-AAF4-74231617D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857" y="1456251"/>
            <a:ext cx="483587" cy="32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1" name="Straight Arrow Connector 580">
            <a:extLst>
              <a:ext uri="{FF2B5EF4-FFF2-40B4-BE49-F238E27FC236}">
                <a16:creationId xmlns:a16="http://schemas.microsoft.com/office/drawing/2014/main" id="{45D1E231-BB14-4CE3-9F52-C516DE84B806}"/>
              </a:ext>
            </a:extLst>
          </p:cNvPr>
          <p:cNvCxnSpPr>
            <a:stCxn id="554" idx="1"/>
            <a:endCxn id="580" idx="1"/>
          </p:cNvCxnSpPr>
          <p:nvPr/>
        </p:nvCxnSpPr>
        <p:spPr>
          <a:xfrm>
            <a:off x="1308413" y="1616279"/>
            <a:ext cx="595444" cy="1767"/>
          </a:xfrm>
          <a:prstGeom prst="straightConnector1">
            <a:avLst/>
          </a:prstGeom>
          <a:ln>
            <a:solidFill>
              <a:srgbClr val="FF00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2" name="Straight Arrow Connector 581">
            <a:extLst>
              <a:ext uri="{FF2B5EF4-FFF2-40B4-BE49-F238E27FC236}">
                <a16:creationId xmlns:a16="http://schemas.microsoft.com/office/drawing/2014/main" id="{B60AC35C-089A-4556-B410-10551003854F}"/>
              </a:ext>
            </a:extLst>
          </p:cNvPr>
          <p:cNvCxnSpPr>
            <a:stCxn id="580" idx="3"/>
            <a:endCxn id="576" idx="1"/>
          </p:cNvCxnSpPr>
          <p:nvPr/>
        </p:nvCxnSpPr>
        <p:spPr>
          <a:xfrm>
            <a:off x="2387444" y="1618046"/>
            <a:ext cx="391897" cy="0"/>
          </a:xfrm>
          <a:prstGeom prst="straightConnector1">
            <a:avLst/>
          </a:prstGeom>
          <a:ln>
            <a:solidFill>
              <a:srgbClr val="FF00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Straight Arrow Connector 582">
            <a:extLst>
              <a:ext uri="{FF2B5EF4-FFF2-40B4-BE49-F238E27FC236}">
                <a16:creationId xmlns:a16="http://schemas.microsoft.com/office/drawing/2014/main" id="{CFAD7F78-E5C4-4428-A590-F74E7CBB63DF}"/>
              </a:ext>
            </a:extLst>
          </p:cNvPr>
          <p:cNvCxnSpPr>
            <a:stCxn id="576" idx="3"/>
          </p:cNvCxnSpPr>
          <p:nvPr/>
        </p:nvCxnSpPr>
        <p:spPr>
          <a:xfrm flipV="1">
            <a:off x="3249241" y="1616279"/>
            <a:ext cx="1307029" cy="1767"/>
          </a:xfrm>
          <a:prstGeom prst="straightConnector1">
            <a:avLst/>
          </a:prstGeom>
          <a:ln>
            <a:solidFill>
              <a:srgbClr val="FF00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4" name="Rectangle 583">
            <a:extLst>
              <a:ext uri="{FF2B5EF4-FFF2-40B4-BE49-F238E27FC236}">
                <a16:creationId xmlns:a16="http://schemas.microsoft.com/office/drawing/2014/main" id="{B32D2C6C-AD43-47C5-90E5-9AB3506A126E}"/>
              </a:ext>
            </a:extLst>
          </p:cNvPr>
          <p:cNvSpPr/>
          <p:nvPr/>
        </p:nvSpPr>
        <p:spPr>
          <a:xfrm>
            <a:off x="3994281" y="5437543"/>
            <a:ext cx="1963209" cy="12662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800">
              <a:solidFill>
                <a:sysClr val="windowText" lastClr="000000"/>
              </a:solidFill>
            </a:endParaRPr>
          </a:p>
        </p:txBody>
      </p: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80C47022-3C3F-410D-9F30-CE2995F8F92F}"/>
              </a:ext>
            </a:extLst>
          </p:cNvPr>
          <p:cNvGrpSpPr/>
          <p:nvPr/>
        </p:nvGrpSpPr>
        <p:grpSpPr>
          <a:xfrm>
            <a:off x="3994283" y="5423731"/>
            <a:ext cx="925929" cy="215444"/>
            <a:chOff x="1313958" y="3141434"/>
            <a:chExt cx="925929" cy="215444"/>
          </a:xfrm>
        </p:grpSpPr>
        <p:pic>
          <p:nvPicPr>
            <p:cNvPr id="586" name="Graphic 585">
              <a:extLst>
                <a:ext uri="{FF2B5EF4-FFF2-40B4-BE49-F238E27FC236}">
                  <a16:creationId xmlns:a16="http://schemas.microsoft.com/office/drawing/2014/main" id="{65E6E1F2-2333-491E-9613-FF89DAA3B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3958" y="3155247"/>
              <a:ext cx="187818" cy="187818"/>
            </a:xfrm>
            <a:prstGeom prst="rect">
              <a:avLst/>
            </a:prstGeom>
          </p:spPr>
        </p:pic>
        <p:sp>
          <p:nvSpPr>
            <p:cNvPr id="587" name="TextBox 586">
              <a:extLst>
                <a:ext uri="{FF2B5EF4-FFF2-40B4-BE49-F238E27FC236}">
                  <a16:creationId xmlns:a16="http://schemas.microsoft.com/office/drawing/2014/main" id="{62C16104-D0A7-4F35-8A25-0C306647F67F}"/>
                </a:ext>
              </a:extLst>
            </p:cNvPr>
            <p:cNvSpPr txBox="1"/>
            <p:nvPr/>
          </p:nvSpPr>
          <p:spPr>
            <a:xfrm>
              <a:off x="1433256" y="3141434"/>
              <a:ext cx="80663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/>
                <a:t>TFSICAWSTFPP</a:t>
              </a:r>
            </a:p>
          </p:txBody>
        </p:sp>
      </p:grpSp>
      <p:sp>
        <p:nvSpPr>
          <p:cNvPr id="588" name="Rectangle 587">
            <a:extLst>
              <a:ext uri="{FF2B5EF4-FFF2-40B4-BE49-F238E27FC236}">
                <a16:creationId xmlns:a16="http://schemas.microsoft.com/office/drawing/2014/main" id="{D133FBBE-50B3-4866-9061-BAFF86586648}"/>
              </a:ext>
            </a:extLst>
          </p:cNvPr>
          <p:cNvSpPr/>
          <p:nvPr/>
        </p:nvSpPr>
        <p:spPr>
          <a:xfrm>
            <a:off x="4125867" y="5878766"/>
            <a:ext cx="1638636" cy="539045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>
              <a:ln w="0"/>
              <a:solidFill>
                <a:schemeClr val="accent5"/>
              </a:solidFill>
            </a:endParaRPr>
          </a:p>
        </p:txBody>
      </p:sp>
      <p:pic>
        <p:nvPicPr>
          <p:cNvPr id="589" name="Graphic 588">
            <a:extLst>
              <a:ext uri="{FF2B5EF4-FFF2-40B4-BE49-F238E27FC236}">
                <a16:creationId xmlns:a16="http://schemas.microsoft.com/office/drawing/2014/main" id="{AC1D5E1C-CF8D-4B65-9FFC-DA656508FE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25438" y="5881583"/>
            <a:ext cx="187818" cy="187818"/>
          </a:xfrm>
          <a:prstGeom prst="rect">
            <a:avLst/>
          </a:prstGeom>
        </p:spPr>
      </p:pic>
      <p:sp>
        <p:nvSpPr>
          <p:cNvPr id="590" name="TextBox 589">
            <a:extLst>
              <a:ext uri="{FF2B5EF4-FFF2-40B4-BE49-F238E27FC236}">
                <a16:creationId xmlns:a16="http://schemas.microsoft.com/office/drawing/2014/main" id="{833D3C52-3D75-48DF-8904-3C356CE76594}"/>
              </a:ext>
            </a:extLst>
          </p:cNvPr>
          <p:cNvSpPr txBox="1"/>
          <p:nvPr/>
        </p:nvSpPr>
        <p:spPr>
          <a:xfrm>
            <a:off x="4249016" y="5876977"/>
            <a:ext cx="851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rgbClr val="00B050"/>
                </a:solidFill>
              </a:rPr>
              <a:t>PROD VPC</a:t>
            </a:r>
          </a:p>
        </p:txBody>
      </p:sp>
      <p:sp>
        <p:nvSpPr>
          <p:cNvPr id="591" name="Rectangle 590">
            <a:extLst>
              <a:ext uri="{FF2B5EF4-FFF2-40B4-BE49-F238E27FC236}">
                <a16:creationId xmlns:a16="http://schemas.microsoft.com/office/drawing/2014/main" id="{A1F1F9CE-D888-447C-ADE3-9E2303F5E2F9}"/>
              </a:ext>
            </a:extLst>
          </p:cNvPr>
          <p:cNvSpPr/>
          <p:nvPr/>
        </p:nvSpPr>
        <p:spPr>
          <a:xfrm>
            <a:off x="4248394" y="6092421"/>
            <a:ext cx="1638636" cy="539045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>
              <a:ln w="0"/>
              <a:solidFill>
                <a:schemeClr val="accent5"/>
              </a:solidFill>
            </a:endParaRPr>
          </a:p>
        </p:txBody>
      </p:sp>
      <p:pic>
        <p:nvPicPr>
          <p:cNvPr id="592" name="Graphic 591">
            <a:extLst>
              <a:ext uri="{FF2B5EF4-FFF2-40B4-BE49-F238E27FC236}">
                <a16:creationId xmlns:a16="http://schemas.microsoft.com/office/drawing/2014/main" id="{BC3BFD16-9427-4903-9133-B929B96C34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47965" y="6095238"/>
            <a:ext cx="187818" cy="187818"/>
          </a:xfrm>
          <a:prstGeom prst="rect">
            <a:avLst/>
          </a:prstGeom>
        </p:spPr>
      </p:pic>
      <p:sp>
        <p:nvSpPr>
          <p:cNvPr id="593" name="TextBox 592">
            <a:extLst>
              <a:ext uri="{FF2B5EF4-FFF2-40B4-BE49-F238E27FC236}">
                <a16:creationId xmlns:a16="http://schemas.microsoft.com/office/drawing/2014/main" id="{24470FFB-1E85-4C52-A8D7-4ADCB32F10D6}"/>
              </a:ext>
            </a:extLst>
          </p:cNvPr>
          <p:cNvSpPr txBox="1"/>
          <p:nvPr/>
        </p:nvSpPr>
        <p:spPr>
          <a:xfrm>
            <a:off x="4371543" y="6090632"/>
            <a:ext cx="6110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rgbClr val="00B050"/>
                </a:solidFill>
              </a:rPr>
              <a:t>DEV VPC</a:t>
            </a:r>
          </a:p>
        </p:txBody>
      </p:sp>
      <p:sp>
        <p:nvSpPr>
          <p:cNvPr id="594" name="Rectangle 593">
            <a:extLst>
              <a:ext uri="{FF2B5EF4-FFF2-40B4-BE49-F238E27FC236}">
                <a16:creationId xmlns:a16="http://schemas.microsoft.com/office/drawing/2014/main" id="{01282118-27D7-4DB8-9D85-38AD49BD09D2}"/>
              </a:ext>
            </a:extLst>
          </p:cNvPr>
          <p:cNvSpPr/>
          <p:nvPr/>
        </p:nvSpPr>
        <p:spPr>
          <a:xfrm>
            <a:off x="4068458" y="5642222"/>
            <a:ext cx="1846432" cy="1016875"/>
          </a:xfrm>
          <a:prstGeom prst="rect">
            <a:avLst/>
          </a:prstGeom>
          <a:noFill/>
          <a:ln w="635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>
              <a:solidFill>
                <a:schemeClr val="accent3"/>
              </a:solidFill>
            </a:endParaRPr>
          </a:p>
        </p:txBody>
      </p:sp>
      <p:grpSp>
        <p:nvGrpSpPr>
          <p:cNvPr id="595" name="Group 594">
            <a:extLst>
              <a:ext uri="{FF2B5EF4-FFF2-40B4-BE49-F238E27FC236}">
                <a16:creationId xmlns:a16="http://schemas.microsoft.com/office/drawing/2014/main" id="{607C6D41-2D1B-4E75-A892-999BF796A3B4}"/>
              </a:ext>
            </a:extLst>
          </p:cNvPr>
          <p:cNvGrpSpPr/>
          <p:nvPr/>
        </p:nvGrpSpPr>
        <p:grpSpPr>
          <a:xfrm>
            <a:off x="4068457" y="5632373"/>
            <a:ext cx="784891" cy="215444"/>
            <a:chOff x="1373843" y="3188152"/>
            <a:chExt cx="784891" cy="215444"/>
          </a:xfrm>
        </p:grpSpPr>
        <p:pic>
          <p:nvPicPr>
            <p:cNvPr id="596" name="Graphic 595">
              <a:extLst>
                <a:ext uri="{FF2B5EF4-FFF2-40B4-BE49-F238E27FC236}">
                  <a16:creationId xmlns:a16="http://schemas.microsoft.com/office/drawing/2014/main" id="{A29C342C-9FF9-4C97-8749-8E6E67CD7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73843" y="3198001"/>
              <a:ext cx="165167" cy="187818"/>
            </a:xfrm>
            <a:prstGeom prst="rect">
              <a:avLst/>
            </a:prstGeom>
          </p:spPr>
        </p:pic>
        <p:sp>
          <p:nvSpPr>
            <p:cNvPr id="597" name="TextBox 596">
              <a:extLst>
                <a:ext uri="{FF2B5EF4-FFF2-40B4-BE49-F238E27FC236}">
                  <a16:creationId xmlns:a16="http://schemas.microsoft.com/office/drawing/2014/main" id="{B46A7D0B-7043-42EA-A55F-C9AC1794A90C}"/>
                </a:ext>
              </a:extLst>
            </p:cNvPr>
            <p:cNvSpPr txBox="1"/>
            <p:nvPr/>
          </p:nvSpPr>
          <p:spPr>
            <a:xfrm>
              <a:off x="1461107" y="3188152"/>
              <a:ext cx="69762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>
                  <a:solidFill>
                    <a:srgbClr val="00B0F0"/>
                  </a:solidFill>
                </a:rPr>
                <a:t>eu-central-1</a:t>
              </a:r>
            </a:p>
          </p:txBody>
        </p:sp>
      </p:grpSp>
      <p:sp>
        <p:nvSpPr>
          <p:cNvPr id="598" name="TextBox 597">
            <a:extLst>
              <a:ext uri="{FF2B5EF4-FFF2-40B4-BE49-F238E27FC236}">
                <a16:creationId xmlns:a16="http://schemas.microsoft.com/office/drawing/2014/main" id="{F18C7B3A-C049-4D2E-B0E3-75BAA78119B4}"/>
              </a:ext>
            </a:extLst>
          </p:cNvPr>
          <p:cNvSpPr txBox="1"/>
          <p:nvPr/>
        </p:nvSpPr>
        <p:spPr>
          <a:xfrm>
            <a:off x="4235714" y="6452542"/>
            <a:ext cx="16324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latin typeface="Arial Narrow" panose="020B0606020202030204" pitchFamily="34" charset="0"/>
              </a:rPr>
              <a:t>Sub-Prod workloads</a:t>
            </a:r>
          </a:p>
        </p:txBody>
      </p:sp>
      <p:sp>
        <p:nvSpPr>
          <p:cNvPr id="599" name="TextBox 598">
            <a:extLst>
              <a:ext uri="{FF2B5EF4-FFF2-40B4-BE49-F238E27FC236}">
                <a16:creationId xmlns:a16="http://schemas.microsoft.com/office/drawing/2014/main" id="{25819EAD-7200-4F90-AFD1-5A9F7DC1FCFA}"/>
              </a:ext>
            </a:extLst>
          </p:cNvPr>
          <p:cNvSpPr txBox="1"/>
          <p:nvPr/>
        </p:nvSpPr>
        <p:spPr>
          <a:xfrm>
            <a:off x="4541280" y="5850312"/>
            <a:ext cx="16324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latin typeface="Arial Narrow" panose="020B0606020202030204" pitchFamily="34" charset="0"/>
              </a:rPr>
              <a:t>Prod workloads</a:t>
            </a:r>
          </a:p>
        </p:txBody>
      </p:sp>
      <p:grpSp>
        <p:nvGrpSpPr>
          <p:cNvPr id="600" name="Group 599">
            <a:extLst>
              <a:ext uri="{FF2B5EF4-FFF2-40B4-BE49-F238E27FC236}">
                <a16:creationId xmlns:a16="http://schemas.microsoft.com/office/drawing/2014/main" id="{1940F86A-A857-41B5-AAA8-A96CB17C07D1}"/>
              </a:ext>
            </a:extLst>
          </p:cNvPr>
          <p:cNvGrpSpPr/>
          <p:nvPr/>
        </p:nvGrpSpPr>
        <p:grpSpPr>
          <a:xfrm>
            <a:off x="3889516" y="5217629"/>
            <a:ext cx="3962541" cy="1515726"/>
            <a:chOff x="6616701" y="5567564"/>
            <a:chExt cx="3968282" cy="2839003"/>
          </a:xfrm>
        </p:grpSpPr>
        <p:sp>
          <p:nvSpPr>
            <p:cNvPr id="601" name="Rectangle 600">
              <a:extLst>
                <a:ext uri="{FF2B5EF4-FFF2-40B4-BE49-F238E27FC236}">
                  <a16:creationId xmlns:a16="http://schemas.microsoft.com/office/drawing/2014/main" id="{6445B122-42B6-4567-A3AE-73DCE0365E75}"/>
                </a:ext>
              </a:extLst>
            </p:cNvPr>
            <p:cNvSpPr/>
            <p:nvPr/>
          </p:nvSpPr>
          <p:spPr>
            <a:xfrm>
              <a:off x="6622442" y="5567564"/>
              <a:ext cx="3962541" cy="2839003"/>
            </a:xfrm>
            <a:prstGeom prst="rect">
              <a:avLst/>
            </a:prstGeom>
            <a:solidFill>
              <a:srgbClr val="FF0000">
                <a:alpha val="9804"/>
              </a:srgbClr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602" name="TextBox 601">
              <a:extLst>
                <a:ext uri="{FF2B5EF4-FFF2-40B4-BE49-F238E27FC236}">
                  <a16:creationId xmlns:a16="http://schemas.microsoft.com/office/drawing/2014/main" id="{E02C71C9-D9BD-4949-872E-F7DDBB4024CB}"/>
                </a:ext>
              </a:extLst>
            </p:cNvPr>
            <p:cNvSpPr txBox="1"/>
            <p:nvPr/>
          </p:nvSpPr>
          <p:spPr>
            <a:xfrm>
              <a:off x="6616701" y="5567564"/>
              <a:ext cx="3968282" cy="490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>
                  <a:solidFill>
                    <a:srgbClr val="FF0000"/>
                  </a:solidFill>
                </a:rPr>
                <a:t>Restricted Account for TFSIC</a:t>
              </a:r>
            </a:p>
          </p:txBody>
        </p:sp>
      </p:grpSp>
      <p:cxnSp>
        <p:nvCxnSpPr>
          <p:cNvPr id="603" name="Straight Arrow Connector 602">
            <a:extLst>
              <a:ext uri="{FF2B5EF4-FFF2-40B4-BE49-F238E27FC236}">
                <a16:creationId xmlns:a16="http://schemas.microsoft.com/office/drawing/2014/main" id="{8FF518E5-79F4-4DAA-AD33-0EFCF049EBA2}"/>
              </a:ext>
            </a:extLst>
          </p:cNvPr>
          <p:cNvCxnSpPr>
            <a:cxnSpLocks/>
            <a:endCxn id="575" idx="1"/>
          </p:cNvCxnSpPr>
          <p:nvPr/>
        </p:nvCxnSpPr>
        <p:spPr>
          <a:xfrm flipV="1">
            <a:off x="4824404" y="1608967"/>
            <a:ext cx="224148" cy="7312"/>
          </a:xfrm>
          <a:prstGeom prst="straightConnector1">
            <a:avLst/>
          </a:prstGeom>
          <a:ln>
            <a:solidFill>
              <a:srgbClr val="FF00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4" name="Straight Arrow Connector 603">
            <a:extLst>
              <a:ext uri="{FF2B5EF4-FFF2-40B4-BE49-F238E27FC236}">
                <a16:creationId xmlns:a16="http://schemas.microsoft.com/office/drawing/2014/main" id="{3870C58D-B76B-4E25-9F3B-AB88A4D0C208}"/>
              </a:ext>
            </a:extLst>
          </p:cNvPr>
          <p:cNvCxnSpPr>
            <a:stCxn id="575" idx="2"/>
          </p:cNvCxnSpPr>
          <p:nvPr/>
        </p:nvCxnSpPr>
        <p:spPr>
          <a:xfrm flipH="1">
            <a:off x="2679590" y="1735889"/>
            <a:ext cx="2495885" cy="95781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Straight Arrow Connector 604">
            <a:extLst>
              <a:ext uri="{FF2B5EF4-FFF2-40B4-BE49-F238E27FC236}">
                <a16:creationId xmlns:a16="http://schemas.microsoft.com/office/drawing/2014/main" id="{5C944E30-3FFC-4150-AC4D-5364A211FE24}"/>
              </a:ext>
            </a:extLst>
          </p:cNvPr>
          <p:cNvCxnSpPr/>
          <p:nvPr/>
        </p:nvCxnSpPr>
        <p:spPr>
          <a:xfrm flipH="1">
            <a:off x="3006243" y="1749462"/>
            <a:ext cx="2184973" cy="238399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6" name="Straight Arrow Connector 605">
            <a:extLst>
              <a:ext uri="{FF2B5EF4-FFF2-40B4-BE49-F238E27FC236}">
                <a16:creationId xmlns:a16="http://schemas.microsoft.com/office/drawing/2014/main" id="{62DBC0D1-468C-4106-94B9-5659853085FE}"/>
              </a:ext>
            </a:extLst>
          </p:cNvPr>
          <p:cNvCxnSpPr/>
          <p:nvPr/>
        </p:nvCxnSpPr>
        <p:spPr>
          <a:xfrm>
            <a:off x="5191216" y="1754685"/>
            <a:ext cx="0" cy="88370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7" name="Straight Arrow Connector 606">
            <a:extLst>
              <a:ext uri="{FF2B5EF4-FFF2-40B4-BE49-F238E27FC236}">
                <a16:creationId xmlns:a16="http://schemas.microsoft.com/office/drawing/2014/main" id="{597BFB21-A1C1-4394-88DF-3DB4BBEA98A7}"/>
              </a:ext>
            </a:extLst>
          </p:cNvPr>
          <p:cNvCxnSpPr>
            <a:cxnSpLocks/>
            <a:stCxn id="575" idx="2"/>
          </p:cNvCxnSpPr>
          <p:nvPr/>
        </p:nvCxnSpPr>
        <p:spPr>
          <a:xfrm>
            <a:off x="5175475" y="1735889"/>
            <a:ext cx="3508543" cy="105814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8" name="Straight Arrow Connector 607">
            <a:extLst>
              <a:ext uri="{FF2B5EF4-FFF2-40B4-BE49-F238E27FC236}">
                <a16:creationId xmlns:a16="http://schemas.microsoft.com/office/drawing/2014/main" id="{D39B4FFD-EDC0-43BB-8822-912E066E7400}"/>
              </a:ext>
            </a:extLst>
          </p:cNvPr>
          <p:cNvCxnSpPr/>
          <p:nvPr/>
        </p:nvCxnSpPr>
        <p:spPr>
          <a:xfrm>
            <a:off x="5191216" y="1746645"/>
            <a:ext cx="3051300" cy="230191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9" name="Straight Arrow Connector 608">
            <a:extLst>
              <a:ext uri="{FF2B5EF4-FFF2-40B4-BE49-F238E27FC236}">
                <a16:creationId xmlns:a16="http://schemas.microsoft.com/office/drawing/2014/main" id="{E4E501D2-0743-489C-8867-85068F70484D}"/>
              </a:ext>
            </a:extLst>
          </p:cNvPr>
          <p:cNvCxnSpPr>
            <a:cxnSpLocks/>
            <a:stCxn id="575" idx="2"/>
            <a:endCxn id="602" idx="0"/>
          </p:cNvCxnSpPr>
          <p:nvPr/>
        </p:nvCxnSpPr>
        <p:spPr>
          <a:xfrm>
            <a:off x="5175475" y="1735889"/>
            <a:ext cx="695312" cy="348174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0" name="Straight Arrow Connector 609">
            <a:extLst>
              <a:ext uri="{FF2B5EF4-FFF2-40B4-BE49-F238E27FC236}">
                <a16:creationId xmlns:a16="http://schemas.microsoft.com/office/drawing/2014/main" id="{AFADD5C7-B855-4685-B233-E874E52DCBBE}"/>
              </a:ext>
            </a:extLst>
          </p:cNvPr>
          <p:cNvCxnSpPr>
            <a:endCxn id="540" idx="1"/>
          </p:cNvCxnSpPr>
          <p:nvPr/>
        </p:nvCxnSpPr>
        <p:spPr>
          <a:xfrm flipV="1">
            <a:off x="5302397" y="1372770"/>
            <a:ext cx="1014768" cy="23619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1" name="Straight Arrow Connector 610">
            <a:extLst>
              <a:ext uri="{FF2B5EF4-FFF2-40B4-BE49-F238E27FC236}">
                <a16:creationId xmlns:a16="http://schemas.microsoft.com/office/drawing/2014/main" id="{538DC4C6-BF8F-4348-888B-395F7171C1DE}"/>
              </a:ext>
            </a:extLst>
          </p:cNvPr>
          <p:cNvCxnSpPr>
            <a:endCxn id="536" idx="1"/>
          </p:cNvCxnSpPr>
          <p:nvPr/>
        </p:nvCxnSpPr>
        <p:spPr>
          <a:xfrm>
            <a:off x="5302397" y="1616042"/>
            <a:ext cx="1014768" cy="37876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2" name="TextBox 611">
            <a:extLst>
              <a:ext uri="{FF2B5EF4-FFF2-40B4-BE49-F238E27FC236}">
                <a16:creationId xmlns:a16="http://schemas.microsoft.com/office/drawing/2014/main" id="{98D203A3-93BA-41E7-B029-6120913E63B2}"/>
              </a:ext>
            </a:extLst>
          </p:cNvPr>
          <p:cNvSpPr txBox="1"/>
          <p:nvPr/>
        </p:nvSpPr>
        <p:spPr>
          <a:xfrm>
            <a:off x="8151577" y="2516720"/>
            <a:ext cx="39435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>
                <a:latin typeface="Arial Narrow" panose="020B0606020202030204" pitchFamily="34" charset="0"/>
              </a:rPr>
              <a:t>All MFIN compliant workloads</a:t>
            </a:r>
          </a:p>
        </p:txBody>
      </p:sp>
      <p:grpSp>
        <p:nvGrpSpPr>
          <p:cNvPr id="613" name="Group 612">
            <a:extLst>
              <a:ext uri="{FF2B5EF4-FFF2-40B4-BE49-F238E27FC236}">
                <a16:creationId xmlns:a16="http://schemas.microsoft.com/office/drawing/2014/main" id="{242CDC6D-57B7-4BE7-86C1-7686F23886C0}"/>
              </a:ext>
            </a:extLst>
          </p:cNvPr>
          <p:cNvGrpSpPr/>
          <p:nvPr/>
        </p:nvGrpSpPr>
        <p:grpSpPr>
          <a:xfrm>
            <a:off x="4326898" y="3848841"/>
            <a:ext cx="1521186" cy="271352"/>
            <a:chOff x="4326898" y="3670853"/>
            <a:chExt cx="1521186" cy="271352"/>
          </a:xfrm>
        </p:grpSpPr>
        <p:pic>
          <p:nvPicPr>
            <p:cNvPr id="614" name="Picture 12" descr="Image result for active directory icon">
              <a:extLst>
                <a:ext uri="{FF2B5EF4-FFF2-40B4-BE49-F238E27FC236}">
                  <a16:creationId xmlns:a16="http://schemas.microsoft.com/office/drawing/2014/main" id="{E3979DD8-780F-48C5-8F3E-9C6140177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6898" y="3702232"/>
              <a:ext cx="370167" cy="2109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" name="Picture 14" descr="Image result for qradar icon">
              <a:extLst>
                <a:ext uri="{FF2B5EF4-FFF2-40B4-BE49-F238E27FC236}">
                  <a16:creationId xmlns:a16="http://schemas.microsoft.com/office/drawing/2014/main" id="{BF74D4C6-8161-495F-8CD1-D5CF1D42A1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6491" y="3717748"/>
              <a:ext cx="376264" cy="18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6" name="Picture 16" descr="Image result for qualys">
              <a:extLst>
                <a:ext uri="{FF2B5EF4-FFF2-40B4-BE49-F238E27FC236}">
                  <a16:creationId xmlns:a16="http://schemas.microsoft.com/office/drawing/2014/main" id="{6E837185-69E1-4266-AE53-F09EBDBF5E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9219" y="3670853"/>
              <a:ext cx="516861" cy="271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7" name="Picture 18" descr="Related image">
              <a:extLst>
                <a:ext uri="{FF2B5EF4-FFF2-40B4-BE49-F238E27FC236}">
                  <a16:creationId xmlns:a16="http://schemas.microsoft.com/office/drawing/2014/main" id="{21DC36CD-B929-4ABA-9643-BCA2F33784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9702" y="3692433"/>
              <a:ext cx="386932" cy="24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8" name="Picture 20" descr="Image result for chef logo">
              <a:extLst>
                <a:ext uri="{FF2B5EF4-FFF2-40B4-BE49-F238E27FC236}">
                  <a16:creationId xmlns:a16="http://schemas.microsoft.com/office/drawing/2014/main" id="{17FF48F9-8715-46AC-BCD2-3161BB21C1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7317" y="3692235"/>
              <a:ext cx="230767" cy="230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9" name="Group 618">
            <a:extLst>
              <a:ext uri="{FF2B5EF4-FFF2-40B4-BE49-F238E27FC236}">
                <a16:creationId xmlns:a16="http://schemas.microsoft.com/office/drawing/2014/main" id="{D1992A0A-15EB-4F4F-8D33-B3F9C25EB220}"/>
              </a:ext>
            </a:extLst>
          </p:cNvPr>
          <p:cNvGrpSpPr/>
          <p:nvPr/>
        </p:nvGrpSpPr>
        <p:grpSpPr>
          <a:xfrm>
            <a:off x="6076209" y="3833206"/>
            <a:ext cx="1521186" cy="271352"/>
            <a:chOff x="4326898" y="3670853"/>
            <a:chExt cx="1521186" cy="271352"/>
          </a:xfrm>
        </p:grpSpPr>
        <p:pic>
          <p:nvPicPr>
            <p:cNvPr id="620" name="Picture 12" descr="Image result for active directory icon">
              <a:extLst>
                <a:ext uri="{FF2B5EF4-FFF2-40B4-BE49-F238E27FC236}">
                  <a16:creationId xmlns:a16="http://schemas.microsoft.com/office/drawing/2014/main" id="{D7287E57-1030-4EAA-A235-BBECC019F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6898" y="3702232"/>
              <a:ext cx="370167" cy="2109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1" name="Picture 14" descr="Image result for qradar icon">
              <a:extLst>
                <a:ext uri="{FF2B5EF4-FFF2-40B4-BE49-F238E27FC236}">
                  <a16:creationId xmlns:a16="http://schemas.microsoft.com/office/drawing/2014/main" id="{1524C62E-6B51-481D-8446-A3934E64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6491" y="3717748"/>
              <a:ext cx="376264" cy="18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2" name="Picture 16" descr="Image result for qualys">
              <a:extLst>
                <a:ext uri="{FF2B5EF4-FFF2-40B4-BE49-F238E27FC236}">
                  <a16:creationId xmlns:a16="http://schemas.microsoft.com/office/drawing/2014/main" id="{06F83A2E-F4B7-424E-97E6-B657A4C881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9219" y="3670853"/>
              <a:ext cx="516861" cy="271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3" name="Picture 18" descr="Related image">
              <a:extLst>
                <a:ext uri="{FF2B5EF4-FFF2-40B4-BE49-F238E27FC236}">
                  <a16:creationId xmlns:a16="http://schemas.microsoft.com/office/drawing/2014/main" id="{4CB5789C-1C46-4415-BAAA-3A50B83BFB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9702" y="3692433"/>
              <a:ext cx="386932" cy="24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4" name="Picture 20" descr="Image result for chef logo">
              <a:extLst>
                <a:ext uri="{FF2B5EF4-FFF2-40B4-BE49-F238E27FC236}">
                  <a16:creationId xmlns:a16="http://schemas.microsoft.com/office/drawing/2014/main" id="{2909D262-54A9-46CC-AB53-57154CB923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7317" y="3692235"/>
              <a:ext cx="230767" cy="230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25" name="Picture 26" descr="Image result for avi networks logo">
            <a:extLst>
              <a:ext uri="{FF2B5EF4-FFF2-40B4-BE49-F238E27FC236}">
                <a16:creationId xmlns:a16="http://schemas.microsoft.com/office/drawing/2014/main" id="{BD45E4AB-FF8D-4E2D-B81D-095361F7C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24" y="3303934"/>
            <a:ext cx="223482" cy="134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6" name="Picture 30" descr="Image result for palo alto firewall">
            <a:extLst>
              <a:ext uri="{FF2B5EF4-FFF2-40B4-BE49-F238E27FC236}">
                <a16:creationId xmlns:a16="http://schemas.microsoft.com/office/drawing/2014/main" id="{98FB0501-4976-4C2E-8ACF-264FC1694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507" y="3230591"/>
            <a:ext cx="309614" cy="28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7" name="Picture 26" descr="Image result for avi networks logo">
            <a:extLst>
              <a:ext uri="{FF2B5EF4-FFF2-40B4-BE49-F238E27FC236}">
                <a16:creationId xmlns:a16="http://schemas.microsoft.com/office/drawing/2014/main" id="{BEEBDE5A-BB83-4B5E-8CBB-144478E95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236" y="3288691"/>
            <a:ext cx="223482" cy="134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8" name="Picture 30" descr="Image result for palo alto firewall">
            <a:extLst>
              <a:ext uri="{FF2B5EF4-FFF2-40B4-BE49-F238E27FC236}">
                <a16:creationId xmlns:a16="http://schemas.microsoft.com/office/drawing/2014/main" id="{C2A14157-83E0-4BBF-AB7C-2738F72B4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919" y="3215348"/>
            <a:ext cx="309614" cy="28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9" name="Group 628">
            <a:extLst>
              <a:ext uri="{FF2B5EF4-FFF2-40B4-BE49-F238E27FC236}">
                <a16:creationId xmlns:a16="http://schemas.microsoft.com/office/drawing/2014/main" id="{E3AD8A26-F169-457E-BEEE-0E09C895F6F6}"/>
              </a:ext>
            </a:extLst>
          </p:cNvPr>
          <p:cNvGrpSpPr/>
          <p:nvPr/>
        </p:nvGrpSpPr>
        <p:grpSpPr>
          <a:xfrm>
            <a:off x="4542876" y="4476580"/>
            <a:ext cx="794194" cy="227786"/>
            <a:chOff x="4542876" y="4298592"/>
            <a:chExt cx="794194" cy="227786"/>
          </a:xfrm>
        </p:grpSpPr>
        <p:pic>
          <p:nvPicPr>
            <p:cNvPr id="630" name="Graphic 629">
              <a:extLst>
                <a:ext uri="{FF2B5EF4-FFF2-40B4-BE49-F238E27FC236}">
                  <a16:creationId xmlns:a16="http://schemas.microsoft.com/office/drawing/2014/main" id="{50CDD3D2-A619-4078-A9EA-ECC7C81B4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542876" y="4298592"/>
              <a:ext cx="217890" cy="217890"/>
            </a:xfrm>
            <a:prstGeom prst="rect">
              <a:avLst/>
            </a:prstGeom>
          </p:spPr>
        </p:pic>
        <p:pic>
          <p:nvPicPr>
            <p:cNvPr id="631" name="Graphic 630">
              <a:extLst>
                <a:ext uri="{FF2B5EF4-FFF2-40B4-BE49-F238E27FC236}">
                  <a16:creationId xmlns:a16="http://schemas.microsoft.com/office/drawing/2014/main" id="{44C5B5AE-0830-488B-9786-2640031AC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823246" y="4300878"/>
              <a:ext cx="217890" cy="217890"/>
            </a:xfrm>
            <a:prstGeom prst="rect">
              <a:avLst/>
            </a:prstGeom>
          </p:spPr>
        </p:pic>
        <p:pic>
          <p:nvPicPr>
            <p:cNvPr id="632" name="Graphic 631">
              <a:extLst>
                <a:ext uri="{FF2B5EF4-FFF2-40B4-BE49-F238E27FC236}">
                  <a16:creationId xmlns:a16="http://schemas.microsoft.com/office/drawing/2014/main" id="{3400CB76-728F-4B1D-B07F-CD9042060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5119180" y="4308488"/>
              <a:ext cx="217890" cy="217890"/>
            </a:xfrm>
            <a:prstGeom prst="rect">
              <a:avLst/>
            </a:prstGeom>
          </p:spPr>
        </p:pic>
      </p:grpSp>
      <p:grpSp>
        <p:nvGrpSpPr>
          <p:cNvPr id="633" name="Group 632">
            <a:extLst>
              <a:ext uri="{FF2B5EF4-FFF2-40B4-BE49-F238E27FC236}">
                <a16:creationId xmlns:a16="http://schemas.microsoft.com/office/drawing/2014/main" id="{C25C43EB-F2EB-4AE8-B6FF-577B9CE4EBB7}"/>
              </a:ext>
            </a:extLst>
          </p:cNvPr>
          <p:cNvGrpSpPr/>
          <p:nvPr/>
        </p:nvGrpSpPr>
        <p:grpSpPr>
          <a:xfrm>
            <a:off x="6430018" y="4479290"/>
            <a:ext cx="794194" cy="227786"/>
            <a:chOff x="4542876" y="4298592"/>
            <a:chExt cx="794194" cy="227786"/>
          </a:xfrm>
        </p:grpSpPr>
        <p:pic>
          <p:nvPicPr>
            <p:cNvPr id="634" name="Graphic 633">
              <a:extLst>
                <a:ext uri="{FF2B5EF4-FFF2-40B4-BE49-F238E27FC236}">
                  <a16:creationId xmlns:a16="http://schemas.microsoft.com/office/drawing/2014/main" id="{29D7279B-08AC-44CA-9C3B-11C2AB56B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542876" y="4298592"/>
              <a:ext cx="217890" cy="217890"/>
            </a:xfrm>
            <a:prstGeom prst="rect">
              <a:avLst/>
            </a:prstGeom>
          </p:spPr>
        </p:pic>
        <p:pic>
          <p:nvPicPr>
            <p:cNvPr id="635" name="Graphic 634">
              <a:extLst>
                <a:ext uri="{FF2B5EF4-FFF2-40B4-BE49-F238E27FC236}">
                  <a16:creationId xmlns:a16="http://schemas.microsoft.com/office/drawing/2014/main" id="{2A3844BD-766B-4F63-885B-E2263E19E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823246" y="4300878"/>
              <a:ext cx="217890" cy="217890"/>
            </a:xfrm>
            <a:prstGeom prst="rect">
              <a:avLst/>
            </a:prstGeom>
          </p:spPr>
        </p:pic>
        <p:pic>
          <p:nvPicPr>
            <p:cNvPr id="636" name="Graphic 635">
              <a:extLst>
                <a:ext uri="{FF2B5EF4-FFF2-40B4-BE49-F238E27FC236}">
                  <a16:creationId xmlns:a16="http://schemas.microsoft.com/office/drawing/2014/main" id="{AFA933A0-0BA6-4A5F-A603-E66CE21B5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5119180" y="4308488"/>
              <a:ext cx="217890" cy="217890"/>
            </a:xfrm>
            <a:prstGeom prst="rect">
              <a:avLst/>
            </a:prstGeom>
          </p:spPr>
        </p:pic>
      </p:grpSp>
      <p:grpSp>
        <p:nvGrpSpPr>
          <p:cNvPr id="637" name="Group 636">
            <a:extLst>
              <a:ext uri="{FF2B5EF4-FFF2-40B4-BE49-F238E27FC236}">
                <a16:creationId xmlns:a16="http://schemas.microsoft.com/office/drawing/2014/main" id="{6CD909E8-1237-41E3-AF0C-3C3657BC98DE}"/>
              </a:ext>
            </a:extLst>
          </p:cNvPr>
          <p:cNvGrpSpPr/>
          <p:nvPr/>
        </p:nvGrpSpPr>
        <p:grpSpPr>
          <a:xfrm>
            <a:off x="4915606" y="6148288"/>
            <a:ext cx="794194" cy="227786"/>
            <a:chOff x="4542876" y="4298592"/>
            <a:chExt cx="794194" cy="227786"/>
          </a:xfrm>
        </p:grpSpPr>
        <p:pic>
          <p:nvPicPr>
            <p:cNvPr id="638" name="Graphic 637">
              <a:extLst>
                <a:ext uri="{FF2B5EF4-FFF2-40B4-BE49-F238E27FC236}">
                  <a16:creationId xmlns:a16="http://schemas.microsoft.com/office/drawing/2014/main" id="{834D9CF1-AE4D-4608-86C0-DC0CE4907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542876" y="4298592"/>
              <a:ext cx="217890" cy="217890"/>
            </a:xfrm>
            <a:prstGeom prst="rect">
              <a:avLst/>
            </a:prstGeom>
          </p:spPr>
        </p:pic>
        <p:pic>
          <p:nvPicPr>
            <p:cNvPr id="639" name="Graphic 638">
              <a:extLst>
                <a:ext uri="{FF2B5EF4-FFF2-40B4-BE49-F238E27FC236}">
                  <a16:creationId xmlns:a16="http://schemas.microsoft.com/office/drawing/2014/main" id="{F829D6AE-46B1-47B2-A2F4-908327D03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823246" y="4300878"/>
              <a:ext cx="217890" cy="217890"/>
            </a:xfrm>
            <a:prstGeom prst="rect">
              <a:avLst/>
            </a:prstGeom>
          </p:spPr>
        </p:pic>
        <p:pic>
          <p:nvPicPr>
            <p:cNvPr id="640" name="Graphic 639">
              <a:extLst>
                <a:ext uri="{FF2B5EF4-FFF2-40B4-BE49-F238E27FC236}">
                  <a16:creationId xmlns:a16="http://schemas.microsoft.com/office/drawing/2014/main" id="{C3364E76-B29A-48F3-B83C-55666B523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5119180" y="4308488"/>
              <a:ext cx="217890" cy="217890"/>
            </a:xfrm>
            <a:prstGeom prst="rect">
              <a:avLst/>
            </a:prstGeom>
          </p:spPr>
        </p:pic>
      </p:grpSp>
      <p:grpSp>
        <p:nvGrpSpPr>
          <p:cNvPr id="641" name="Group 640">
            <a:extLst>
              <a:ext uri="{FF2B5EF4-FFF2-40B4-BE49-F238E27FC236}">
                <a16:creationId xmlns:a16="http://schemas.microsoft.com/office/drawing/2014/main" id="{9FADB58E-7E1A-420C-AB68-19F506418FA9}"/>
              </a:ext>
            </a:extLst>
          </p:cNvPr>
          <p:cNvGrpSpPr/>
          <p:nvPr/>
        </p:nvGrpSpPr>
        <p:grpSpPr>
          <a:xfrm>
            <a:off x="9114893" y="4650928"/>
            <a:ext cx="794194" cy="227786"/>
            <a:chOff x="4542876" y="4298592"/>
            <a:chExt cx="794194" cy="227786"/>
          </a:xfrm>
        </p:grpSpPr>
        <p:pic>
          <p:nvPicPr>
            <p:cNvPr id="642" name="Graphic 641">
              <a:extLst>
                <a:ext uri="{FF2B5EF4-FFF2-40B4-BE49-F238E27FC236}">
                  <a16:creationId xmlns:a16="http://schemas.microsoft.com/office/drawing/2014/main" id="{2A1689BD-8AFF-4A40-AA6F-038CF861A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542876" y="4298592"/>
              <a:ext cx="217890" cy="217890"/>
            </a:xfrm>
            <a:prstGeom prst="rect">
              <a:avLst/>
            </a:prstGeom>
          </p:spPr>
        </p:pic>
        <p:pic>
          <p:nvPicPr>
            <p:cNvPr id="643" name="Graphic 642">
              <a:extLst>
                <a:ext uri="{FF2B5EF4-FFF2-40B4-BE49-F238E27FC236}">
                  <a16:creationId xmlns:a16="http://schemas.microsoft.com/office/drawing/2014/main" id="{7DCC807B-B05E-4CFC-AA1A-B7CFCF9AB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823246" y="4300878"/>
              <a:ext cx="217890" cy="217890"/>
            </a:xfrm>
            <a:prstGeom prst="rect">
              <a:avLst/>
            </a:prstGeom>
          </p:spPr>
        </p:pic>
        <p:pic>
          <p:nvPicPr>
            <p:cNvPr id="644" name="Graphic 643">
              <a:extLst>
                <a:ext uri="{FF2B5EF4-FFF2-40B4-BE49-F238E27FC236}">
                  <a16:creationId xmlns:a16="http://schemas.microsoft.com/office/drawing/2014/main" id="{5A7B865E-9EC9-4BE1-8C43-57D0D80B1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5119180" y="4308488"/>
              <a:ext cx="217890" cy="217890"/>
            </a:xfrm>
            <a:prstGeom prst="rect">
              <a:avLst/>
            </a:prstGeom>
          </p:spPr>
        </p:pic>
      </p:grpSp>
      <p:grpSp>
        <p:nvGrpSpPr>
          <p:cNvPr id="645" name="Group 644">
            <a:extLst>
              <a:ext uri="{FF2B5EF4-FFF2-40B4-BE49-F238E27FC236}">
                <a16:creationId xmlns:a16="http://schemas.microsoft.com/office/drawing/2014/main" id="{4E7A09FC-1219-4752-ADDA-5F9E0374ADEA}"/>
              </a:ext>
            </a:extLst>
          </p:cNvPr>
          <p:cNvGrpSpPr/>
          <p:nvPr/>
        </p:nvGrpSpPr>
        <p:grpSpPr>
          <a:xfrm>
            <a:off x="10642633" y="3404125"/>
            <a:ext cx="794194" cy="227786"/>
            <a:chOff x="4542876" y="4298592"/>
            <a:chExt cx="794194" cy="227786"/>
          </a:xfrm>
        </p:grpSpPr>
        <p:pic>
          <p:nvPicPr>
            <p:cNvPr id="646" name="Graphic 645">
              <a:extLst>
                <a:ext uri="{FF2B5EF4-FFF2-40B4-BE49-F238E27FC236}">
                  <a16:creationId xmlns:a16="http://schemas.microsoft.com/office/drawing/2014/main" id="{7596FF2D-217B-4E20-8D79-2BE3A5ACB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542876" y="4298592"/>
              <a:ext cx="217890" cy="217890"/>
            </a:xfrm>
            <a:prstGeom prst="rect">
              <a:avLst/>
            </a:prstGeom>
          </p:spPr>
        </p:pic>
        <p:pic>
          <p:nvPicPr>
            <p:cNvPr id="647" name="Graphic 646">
              <a:extLst>
                <a:ext uri="{FF2B5EF4-FFF2-40B4-BE49-F238E27FC236}">
                  <a16:creationId xmlns:a16="http://schemas.microsoft.com/office/drawing/2014/main" id="{25B36990-217B-466C-AE62-24F840BC4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823246" y="4300878"/>
              <a:ext cx="217890" cy="217890"/>
            </a:xfrm>
            <a:prstGeom prst="rect">
              <a:avLst/>
            </a:prstGeom>
          </p:spPr>
        </p:pic>
        <p:pic>
          <p:nvPicPr>
            <p:cNvPr id="648" name="Graphic 647">
              <a:extLst>
                <a:ext uri="{FF2B5EF4-FFF2-40B4-BE49-F238E27FC236}">
                  <a16:creationId xmlns:a16="http://schemas.microsoft.com/office/drawing/2014/main" id="{53D73C36-884C-4848-9CBC-D98C5854D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5119180" y="4308488"/>
              <a:ext cx="217890" cy="217890"/>
            </a:xfrm>
            <a:prstGeom prst="rect">
              <a:avLst/>
            </a:prstGeom>
          </p:spPr>
        </p:pic>
      </p:grpSp>
      <p:grpSp>
        <p:nvGrpSpPr>
          <p:cNvPr id="649" name="Group 648">
            <a:extLst>
              <a:ext uri="{FF2B5EF4-FFF2-40B4-BE49-F238E27FC236}">
                <a16:creationId xmlns:a16="http://schemas.microsoft.com/office/drawing/2014/main" id="{2A79EAB8-678F-43B8-A7D1-11D42E9BE2CA}"/>
              </a:ext>
            </a:extLst>
          </p:cNvPr>
          <p:cNvGrpSpPr/>
          <p:nvPr/>
        </p:nvGrpSpPr>
        <p:grpSpPr>
          <a:xfrm>
            <a:off x="8783869" y="3429269"/>
            <a:ext cx="794194" cy="227786"/>
            <a:chOff x="4542876" y="4298592"/>
            <a:chExt cx="794194" cy="227786"/>
          </a:xfrm>
        </p:grpSpPr>
        <p:pic>
          <p:nvPicPr>
            <p:cNvPr id="650" name="Graphic 649">
              <a:extLst>
                <a:ext uri="{FF2B5EF4-FFF2-40B4-BE49-F238E27FC236}">
                  <a16:creationId xmlns:a16="http://schemas.microsoft.com/office/drawing/2014/main" id="{BFEA4A68-8A95-45F3-AB74-29B81E796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542876" y="4298592"/>
              <a:ext cx="217890" cy="217890"/>
            </a:xfrm>
            <a:prstGeom prst="rect">
              <a:avLst/>
            </a:prstGeom>
          </p:spPr>
        </p:pic>
        <p:pic>
          <p:nvPicPr>
            <p:cNvPr id="651" name="Graphic 650">
              <a:extLst>
                <a:ext uri="{FF2B5EF4-FFF2-40B4-BE49-F238E27FC236}">
                  <a16:creationId xmlns:a16="http://schemas.microsoft.com/office/drawing/2014/main" id="{6D55D3F4-A330-455A-8DF9-E89E6DBA6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823246" y="4300878"/>
              <a:ext cx="217890" cy="217890"/>
            </a:xfrm>
            <a:prstGeom prst="rect">
              <a:avLst/>
            </a:prstGeom>
          </p:spPr>
        </p:pic>
        <p:pic>
          <p:nvPicPr>
            <p:cNvPr id="652" name="Graphic 651">
              <a:extLst>
                <a:ext uri="{FF2B5EF4-FFF2-40B4-BE49-F238E27FC236}">
                  <a16:creationId xmlns:a16="http://schemas.microsoft.com/office/drawing/2014/main" id="{C4D6BF9F-151E-4374-807C-43D104B75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5119180" y="4308488"/>
              <a:ext cx="217890" cy="217890"/>
            </a:xfrm>
            <a:prstGeom prst="rect">
              <a:avLst/>
            </a:prstGeom>
          </p:spPr>
        </p:pic>
      </p:grpSp>
      <p:grpSp>
        <p:nvGrpSpPr>
          <p:cNvPr id="653" name="Group 652">
            <a:extLst>
              <a:ext uri="{FF2B5EF4-FFF2-40B4-BE49-F238E27FC236}">
                <a16:creationId xmlns:a16="http://schemas.microsoft.com/office/drawing/2014/main" id="{04CA3264-29F3-4517-A24A-6F5FE2182482}"/>
              </a:ext>
            </a:extLst>
          </p:cNvPr>
          <p:cNvGrpSpPr/>
          <p:nvPr/>
        </p:nvGrpSpPr>
        <p:grpSpPr>
          <a:xfrm>
            <a:off x="2057245" y="4797180"/>
            <a:ext cx="794194" cy="227786"/>
            <a:chOff x="4542876" y="4298592"/>
            <a:chExt cx="794194" cy="227786"/>
          </a:xfrm>
        </p:grpSpPr>
        <p:pic>
          <p:nvPicPr>
            <p:cNvPr id="654" name="Graphic 653">
              <a:extLst>
                <a:ext uri="{FF2B5EF4-FFF2-40B4-BE49-F238E27FC236}">
                  <a16:creationId xmlns:a16="http://schemas.microsoft.com/office/drawing/2014/main" id="{FACEED1D-B58E-46B2-ACAE-A91E1C2E6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542876" y="4298592"/>
              <a:ext cx="217890" cy="217890"/>
            </a:xfrm>
            <a:prstGeom prst="rect">
              <a:avLst/>
            </a:prstGeom>
          </p:spPr>
        </p:pic>
        <p:pic>
          <p:nvPicPr>
            <p:cNvPr id="655" name="Graphic 654">
              <a:extLst>
                <a:ext uri="{FF2B5EF4-FFF2-40B4-BE49-F238E27FC236}">
                  <a16:creationId xmlns:a16="http://schemas.microsoft.com/office/drawing/2014/main" id="{AFAFEC72-D648-45BF-8C61-E2B12118D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823246" y="4300878"/>
              <a:ext cx="217890" cy="217890"/>
            </a:xfrm>
            <a:prstGeom prst="rect">
              <a:avLst/>
            </a:prstGeom>
          </p:spPr>
        </p:pic>
        <p:pic>
          <p:nvPicPr>
            <p:cNvPr id="656" name="Graphic 655">
              <a:extLst>
                <a:ext uri="{FF2B5EF4-FFF2-40B4-BE49-F238E27FC236}">
                  <a16:creationId xmlns:a16="http://schemas.microsoft.com/office/drawing/2014/main" id="{657620C3-93E9-4CF4-87EE-634C52501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5119180" y="4308488"/>
              <a:ext cx="217890" cy="217890"/>
            </a:xfrm>
            <a:prstGeom prst="rect">
              <a:avLst/>
            </a:prstGeom>
          </p:spPr>
        </p:pic>
      </p:grpSp>
      <p:grpSp>
        <p:nvGrpSpPr>
          <p:cNvPr id="657" name="Group 656">
            <a:extLst>
              <a:ext uri="{FF2B5EF4-FFF2-40B4-BE49-F238E27FC236}">
                <a16:creationId xmlns:a16="http://schemas.microsoft.com/office/drawing/2014/main" id="{7BC94AFD-6149-4A3B-A86B-0FBC8FB73FDF}"/>
              </a:ext>
            </a:extLst>
          </p:cNvPr>
          <p:cNvGrpSpPr/>
          <p:nvPr/>
        </p:nvGrpSpPr>
        <p:grpSpPr>
          <a:xfrm>
            <a:off x="2018520" y="3414850"/>
            <a:ext cx="794194" cy="227786"/>
            <a:chOff x="4542876" y="4298592"/>
            <a:chExt cx="794194" cy="227786"/>
          </a:xfrm>
        </p:grpSpPr>
        <p:pic>
          <p:nvPicPr>
            <p:cNvPr id="658" name="Graphic 657">
              <a:extLst>
                <a:ext uri="{FF2B5EF4-FFF2-40B4-BE49-F238E27FC236}">
                  <a16:creationId xmlns:a16="http://schemas.microsoft.com/office/drawing/2014/main" id="{180FBD6C-DA6C-4EED-8A8F-C511463F6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542876" y="4298592"/>
              <a:ext cx="217890" cy="217890"/>
            </a:xfrm>
            <a:prstGeom prst="rect">
              <a:avLst/>
            </a:prstGeom>
          </p:spPr>
        </p:pic>
        <p:pic>
          <p:nvPicPr>
            <p:cNvPr id="659" name="Graphic 658">
              <a:extLst>
                <a:ext uri="{FF2B5EF4-FFF2-40B4-BE49-F238E27FC236}">
                  <a16:creationId xmlns:a16="http://schemas.microsoft.com/office/drawing/2014/main" id="{63DC6244-EE26-45B5-80D7-2A6CA3B5D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823246" y="4300878"/>
              <a:ext cx="217890" cy="217890"/>
            </a:xfrm>
            <a:prstGeom prst="rect">
              <a:avLst/>
            </a:prstGeom>
          </p:spPr>
        </p:pic>
        <p:pic>
          <p:nvPicPr>
            <p:cNvPr id="660" name="Graphic 659">
              <a:extLst>
                <a:ext uri="{FF2B5EF4-FFF2-40B4-BE49-F238E27FC236}">
                  <a16:creationId xmlns:a16="http://schemas.microsoft.com/office/drawing/2014/main" id="{BA5D43F4-7C60-4E04-86D6-572F06CDE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5119180" y="4308488"/>
              <a:ext cx="217890" cy="217890"/>
            </a:xfrm>
            <a:prstGeom prst="rect">
              <a:avLst/>
            </a:prstGeom>
          </p:spPr>
        </p:pic>
      </p:grpSp>
      <p:pic>
        <p:nvPicPr>
          <p:cNvPr id="661" name="Picture 32" descr="Image result for jenkins icon">
            <a:extLst>
              <a:ext uri="{FF2B5EF4-FFF2-40B4-BE49-F238E27FC236}">
                <a16:creationId xmlns:a16="http://schemas.microsoft.com/office/drawing/2014/main" id="{30F2DAA7-1757-4471-AACB-FF1124AEA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238" y="1849536"/>
            <a:ext cx="320370" cy="32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2" name="Picture 34" descr="Image result for terraform enterprise">
            <a:extLst>
              <a:ext uri="{FF2B5EF4-FFF2-40B4-BE49-F238E27FC236}">
                <a16:creationId xmlns:a16="http://schemas.microsoft.com/office/drawing/2014/main" id="{9D603EFA-4DA9-4366-97D9-80D12A451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280" y="1834270"/>
            <a:ext cx="327770" cy="32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63" name="Straight Arrow Connector 662">
            <a:extLst>
              <a:ext uri="{FF2B5EF4-FFF2-40B4-BE49-F238E27FC236}">
                <a16:creationId xmlns:a16="http://schemas.microsoft.com/office/drawing/2014/main" id="{C978934E-0635-4FC3-9944-5CCB9058C0D8}"/>
              </a:ext>
            </a:extLst>
          </p:cNvPr>
          <p:cNvCxnSpPr>
            <a:cxnSpLocks/>
          </p:cNvCxnSpPr>
          <p:nvPr/>
        </p:nvCxnSpPr>
        <p:spPr>
          <a:xfrm>
            <a:off x="1351665" y="5840299"/>
            <a:ext cx="406662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4" name="TextBox 663">
            <a:extLst>
              <a:ext uri="{FF2B5EF4-FFF2-40B4-BE49-F238E27FC236}">
                <a16:creationId xmlns:a16="http://schemas.microsoft.com/office/drawing/2014/main" id="{BA7550B5-C3CD-4B04-B936-9E5C5746A082}"/>
              </a:ext>
            </a:extLst>
          </p:cNvPr>
          <p:cNvSpPr txBox="1"/>
          <p:nvPr/>
        </p:nvSpPr>
        <p:spPr>
          <a:xfrm>
            <a:off x="591936" y="5732323"/>
            <a:ext cx="8663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latin typeface="Arial Narrow" panose="020B0606020202030204" pitchFamily="34" charset="0"/>
              </a:rPr>
              <a:t>STS Assume-role</a:t>
            </a:r>
          </a:p>
        </p:txBody>
      </p:sp>
      <p:sp>
        <p:nvSpPr>
          <p:cNvPr id="665" name="Rectangle 664">
            <a:extLst>
              <a:ext uri="{FF2B5EF4-FFF2-40B4-BE49-F238E27FC236}">
                <a16:creationId xmlns:a16="http://schemas.microsoft.com/office/drawing/2014/main" id="{F54AB148-7C68-4BB8-B223-64D9ED32C1DA}"/>
              </a:ext>
            </a:extLst>
          </p:cNvPr>
          <p:cNvSpPr/>
          <p:nvPr/>
        </p:nvSpPr>
        <p:spPr>
          <a:xfrm>
            <a:off x="3890752" y="2417837"/>
            <a:ext cx="4083251" cy="2669412"/>
          </a:xfrm>
          <a:prstGeom prst="rect">
            <a:avLst/>
          </a:prstGeom>
          <a:solidFill>
            <a:schemeClr val="accent6">
              <a:lumMod val="75000"/>
              <a:alpha val="9804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628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34920"/>
            <a:ext cx="10332720" cy="879480"/>
          </a:xfrm>
        </p:spPr>
        <p:txBody>
          <a:bodyPr anchor="ctr">
            <a:no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Four levels of DR support across a spectrum of complexity and time</a:t>
            </a:r>
            <a:endParaRPr lang="en-US" sz="2400" b="1">
              <a:solidFill>
                <a:srgbClr val="FF0000"/>
              </a:solidFill>
              <a:latin typeface="Toyota Type" panose="020B0602020202020204" pitchFamily="34" charset="0"/>
              <a:cs typeface="Toyota Type" panose="020B0602020202020204" pitchFamily="34" charset="0"/>
            </a:endParaRPr>
          </a:p>
        </p:txBody>
      </p:sp>
      <p:sp>
        <p:nvSpPr>
          <p:cNvPr id="28" name="Left-Right Arrow 11">
            <a:extLst>
              <a:ext uri="{FF2B5EF4-FFF2-40B4-BE49-F238E27FC236}">
                <a16:creationId xmlns:a16="http://schemas.microsoft.com/office/drawing/2014/main" id="{F782A01A-9497-4E23-8B35-02CF189A3BF2}"/>
              </a:ext>
            </a:extLst>
          </p:cNvPr>
          <p:cNvSpPr/>
          <p:nvPr/>
        </p:nvSpPr>
        <p:spPr>
          <a:xfrm>
            <a:off x="435286" y="2702120"/>
            <a:ext cx="11628592" cy="646176"/>
          </a:xfrm>
          <a:prstGeom prst="leftRightArrow">
            <a:avLst/>
          </a:prstGeom>
          <a:gradFill flip="none" rotWithShape="1">
            <a:gsLst>
              <a:gs pos="0">
                <a:schemeClr val="accent4"/>
              </a:gs>
              <a:gs pos="53000">
                <a:schemeClr val="accent5"/>
              </a:gs>
              <a:gs pos="100000">
                <a:srgbClr val="FF0000"/>
              </a:gs>
            </a:gsLst>
            <a:lin ang="0" scaled="1"/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Shape 819">
            <a:extLst>
              <a:ext uri="{FF2B5EF4-FFF2-40B4-BE49-F238E27FC236}">
                <a16:creationId xmlns:a16="http://schemas.microsoft.com/office/drawing/2014/main" id="{16786007-2C00-4ABD-84C8-95A94BF29766}"/>
              </a:ext>
            </a:extLst>
          </p:cNvPr>
          <p:cNvSpPr/>
          <p:nvPr/>
        </p:nvSpPr>
        <p:spPr>
          <a:xfrm>
            <a:off x="-69492" y="2173256"/>
            <a:ext cx="3377698" cy="5027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0959" rIns="60959">
            <a:spAutoFit/>
          </a:bodyPr>
          <a:lstStyle>
            <a:lvl1pPr algn="ctr" defTabSz="456172">
              <a:lnSpc>
                <a:spcPct val="130000"/>
              </a:lnSpc>
              <a:spcBef>
                <a:spcPts val="2100"/>
              </a:spcBef>
              <a:defRPr sz="20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>
              <a:lnSpc>
                <a:spcPct val="100000"/>
              </a:lnSpc>
            </a:pPr>
            <a:r>
              <a:rPr sz="2667" b="1">
                <a:solidFill>
                  <a:schemeClr val="accent4"/>
                </a:solidFill>
                <a:latin typeface="+mj-lt"/>
              </a:rPr>
              <a:t>Backup &amp; Restore</a:t>
            </a:r>
          </a:p>
        </p:txBody>
      </p:sp>
      <p:sp>
        <p:nvSpPr>
          <p:cNvPr id="31" name="Shape 820">
            <a:extLst>
              <a:ext uri="{FF2B5EF4-FFF2-40B4-BE49-F238E27FC236}">
                <a16:creationId xmlns:a16="http://schemas.microsoft.com/office/drawing/2014/main" id="{E2E8C8BD-2308-4BBC-A88D-B44FD0B6969E}"/>
              </a:ext>
            </a:extLst>
          </p:cNvPr>
          <p:cNvSpPr/>
          <p:nvPr/>
        </p:nvSpPr>
        <p:spPr>
          <a:xfrm>
            <a:off x="3379309" y="2185981"/>
            <a:ext cx="2029568" cy="5027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0959" rIns="60959">
            <a:spAutoFit/>
          </a:bodyPr>
          <a:lstStyle>
            <a:lvl1pPr algn="ctr" defTabSz="456172">
              <a:lnSpc>
                <a:spcPct val="130000"/>
              </a:lnSpc>
              <a:spcBef>
                <a:spcPts val="2100"/>
              </a:spcBef>
              <a:defRPr sz="20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>
              <a:lnSpc>
                <a:spcPct val="100000"/>
              </a:lnSpc>
            </a:pPr>
            <a:r>
              <a:rPr sz="2667" b="1">
                <a:solidFill>
                  <a:schemeClr val="accent5"/>
                </a:solidFill>
                <a:latin typeface="+mj-lt"/>
              </a:rPr>
              <a:t>Pilot light</a:t>
            </a:r>
          </a:p>
        </p:txBody>
      </p:sp>
      <p:sp>
        <p:nvSpPr>
          <p:cNvPr id="32" name="Shape 822">
            <a:extLst>
              <a:ext uri="{FF2B5EF4-FFF2-40B4-BE49-F238E27FC236}">
                <a16:creationId xmlns:a16="http://schemas.microsoft.com/office/drawing/2014/main" id="{1DC2CE0A-02D6-42A8-9C1D-8EBCCF5EF980}"/>
              </a:ext>
            </a:extLst>
          </p:cNvPr>
          <p:cNvSpPr/>
          <p:nvPr/>
        </p:nvSpPr>
        <p:spPr>
          <a:xfrm>
            <a:off x="5648555" y="2147722"/>
            <a:ext cx="3377698" cy="5027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0959" rIns="60959">
            <a:spAutoFit/>
          </a:bodyPr>
          <a:lstStyle>
            <a:lvl1pPr algn="ctr" defTabSz="456172">
              <a:lnSpc>
                <a:spcPct val="130000"/>
              </a:lnSpc>
              <a:spcBef>
                <a:spcPts val="2100"/>
              </a:spcBef>
              <a:defRPr sz="20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>
              <a:lnSpc>
                <a:spcPct val="100000"/>
              </a:lnSpc>
            </a:pPr>
            <a:r>
              <a:rPr sz="2667" b="1">
                <a:solidFill>
                  <a:schemeClr val="accent1"/>
                </a:solidFill>
                <a:latin typeface="+mj-lt"/>
              </a:rPr>
              <a:t>Warm</a:t>
            </a:r>
            <a:r>
              <a:rPr lang="en-US" sz="2667" b="1">
                <a:solidFill>
                  <a:schemeClr val="accent1"/>
                </a:solidFill>
                <a:latin typeface="+mj-lt"/>
              </a:rPr>
              <a:t>/Hot</a:t>
            </a:r>
            <a:r>
              <a:rPr sz="2667" b="1">
                <a:solidFill>
                  <a:schemeClr val="accent1"/>
                </a:solidFill>
                <a:latin typeface="+mj-lt"/>
              </a:rPr>
              <a:t> standby</a:t>
            </a:r>
          </a:p>
        </p:txBody>
      </p:sp>
      <p:sp>
        <p:nvSpPr>
          <p:cNvPr id="33" name="Shape 823">
            <a:extLst>
              <a:ext uri="{FF2B5EF4-FFF2-40B4-BE49-F238E27FC236}">
                <a16:creationId xmlns:a16="http://schemas.microsoft.com/office/drawing/2014/main" id="{FCC25C28-3F67-49ED-AC4F-D214292E345F}"/>
              </a:ext>
            </a:extLst>
          </p:cNvPr>
          <p:cNvSpPr/>
          <p:nvPr/>
        </p:nvSpPr>
        <p:spPr>
          <a:xfrm>
            <a:off x="9219626" y="2154887"/>
            <a:ext cx="2806188" cy="501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049" tIns="45049" rIns="45049" bIns="45049">
            <a:spAutoFit/>
          </a:bodyPr>
          <a:lstStyle/>
          <a:p>
            <a:pPr algn="ctr" defTabSz="608214">
              <a:defRPr sz="20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lang="en-US" sz="2667" b="1">
                <a:solidFill>
                  <a:srgbClr val="FF0000"/>
                </a:solidFill>
                <a:latin typeface="+mj-lt"/>
              </a:rPr>
              <a:t>Active/Active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4676898-1169-4A47-80E2-B9F8041077A8}"/>
              </a:ext>
            </a:extLst>
          </p:cNvPr>
          <p:cNvSpPr/>
          <p:nvPr/>
        </p:nvSpPr>
        <p:spPr>
          <a:xfrm>
            <a:off x="524876" y="3890561"/>
            <a:ext cx="285443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2828" indent="-232828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>
                <a:latin typeface="+mj-lt"/>
              </a:rPr>
              <a:t>Lower priority use cases</a:t>
            </a:r>
          </a:p>
          <a:p>
            <a:pPr marL="232828" indent="-232828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>
                <a:latin typeface="+mj-lt"/>
              </a:rPr>
              <a:t>Solutions: S3</a:t>
            </a:r>
          </a:p>
          <a:p>
            <a:pPr marL="232828" indent="-232828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>
                <a:latin typeface="+mj-lt"/>
              </a:rPr>
              <a:t>Non critical services</a:t>
            </a:r>
          </a:p>
          <a:p>
            <a:pPr marL="232828" indent="-232828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>
                <a:latin typeface="+mj-lt"/>
              </a:rPr>
              <a:t>Cost: $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C2A7EC0-DDE7-464D-818E-B7A10B355F52}"/>
              </a:ext>
            </a:extLst>
          </p:cNvPr>
          <p:cNvSpPr/>
          <p:nvPr/>
        </p:nvSpPr>
        <p:spPr>
          <a:xfrm>
            <a:off x="3111831" y="3851152"/>
            <a:ext cx="323696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2828" indent="-232828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>
                <a:latin typeface="+mj-lt"/>
              </a:rPr>
              <a:t>Meeting lower RTO &amp; RPO requirements</a:t>
            </a:r>
          </a:p>
          <a:p>
            <a:pPr marL="232828" indent="-232828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>
                <a:latin typeface="+mj-lt"/>
              </a:rPr>
              <a:t>Less critical business services</a:t>
            </a:r>
          </a:p>
          <a:p>
            <a:pPr marL="232828" indent="-232828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>
                <a:latin typeface="+mj-lt"/>
              </a:rPr>
              <a:t>Scale AWS resources in response to a DR event</a:t>
            </a:r>
          </a:p>
          <a:p>
            <a:pPr marL="232828" indent="-232828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>
                <a:latin typeface="+mj-lt"/>
              </a:rPr>
              <a:t>Cost: $$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09B2653-39A8-4F26-BE6E-F27A5610AB48}"/>
              </a:ext>
            </a:extLst>
          </p:cNvPr>
          <p:cNvSpPr/>
          <p:nvPr/>
        </p:nvSpPr>
        <p:spPr>
          <a:xfrm>
            <a:off x="6348794" y="3865408"/>
            <a:ext cx="28544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2828" indent="-232828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>
                <a:latin typeface="+mj-lt"/>
              </a:rPr>
              <a:t>Solutions that require RTO &amp; RPO in minutes</a:t>
            </a:r>
          </a:p>
          <a:p>
            <a:pPr marL="232828" indent="-232828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>
                <a:latin typeface="+mj-lt"/>
              </a:rPr>
              <a:t>Business critical services</a:t>
            </a:r>
          </a:p>
          <a:p>
            <a:pPr marL="232828" indent="-232828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>
                <a:latin typeface="+mj-lt"/>
              </a:rPr>
              <a:t>Cost: $$$</a:t>
            </a:r>
          </a:p>
          <a:p>
            <a:pPr marL="232828" indent="-232828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>
                <a:latin typeface="+mj-lt"/>
              </a:rPr>
              <a:t>DB Cross Region Replication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4248FEB-253D-4E2B-AC90-089EE316A1D4}"/>
              </a:ext>
            </a:extLst>
          </p:cNvPr>
          <p:cNvSpPr/>
          <p:nvPr/>
        </p:nvSpPr>
        <p:spPr>
          <a:xfrm>
            <a:off x="9209445" y="3867797"/>
            <a:ext cx="2854433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2828" indent="-232828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1600">
                <a:latin typeface="+mj-lt"/>
              </a:rPr>
              <a:t>Auto-failover of your environment in AWS</a:t>
            </a:r>
          </a:p>
          <a:p>
            <a:pPr marL="232828" indent="-232828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1600">
                <a:latin typeface="+mj-lt"/>
              </a:rPr>
              <a:t>Core Enterprise Services: </a:t>
            </a:r>
            <a:r>
              <a:rPr lang="en-US" sz="1600" err="1">
                <a:latin typeface="+mj-lt"/>
              </a:rPr>
              <a:t>eg.</a:t>
            </a:r>
            <a:r>
              <a:rPr lang="en-US" sz="1600">
                <a:latin typeface="+mj-lt"/>
              </a:rPr>
              <a:t> AD</a:t>
            </a:r>
          </a:p>
          <a:p>
            <a:pPr marL="232828" indent="-232828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1600">
                <a:latin typeface="+mj-lt"/>
              </a:rPr>
              <a:t>Cost: $$$$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2DF0406-F637-4107-A4A1-C998EB3939F8}"/>
              </a:ext>
            </a:extLst>
          </p:cNvPr>
          <p:cNvCxnSpPr>
            <a:cxnSpLocks/>
          </p:cNvCxnSpPr>
          <p:nvPr/>
        </p:nvCxnSpPr>
        <p:spPr>
          <a:xfrm flipH="1">
            <a:off x="1601775" y="2676022"/>
            <a:ext cx="17582" cy="836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0536350-F94C-42BD-A7B6-43BC9E60D96A}"/>
              </a:ext>
            </a:extLst>
          </p:cNvPr>
          <p:cNvCxnSpPr/>
          <p:nvPr/>
        </p:nvCxnSpPr>
        <p:spPr>
          <a:xfrm flipH="1">
            <a:off x="4391951" y="2826944"/>
            <a:ext cx="4284" cy="3953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95D8757-5B21-42FA-A1AA-E201F9A05A53}"/>
              </a:ext>
            </a:extLst>
          </p:cNvPr>
          <p:cNvCxnSpPr/>
          <p:nvPr/>
        </p:nvCxnSpPr>
        <p:spPr>
          <a:xfrm flipH="1">
            <a:off x="7444956" y="2826944"/>
            <a:ext cx="4284" cy="3953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47262E3-C576-40C1-9CE3-5CC30638825E}"/>
              </a:ext>
            </a:extLst>
          </p:cNvPr>
          <p:cNvCxnSpPr/>
          <p:nvPr/>
        </p:nvCxnSpPr>
        <p:spPr>
          <a:xfrm flipH="1">
            <a:off x="10368965" y="2826944"/>
            <a:ext cx="4284" cy="3953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8C382D8-A2FB-497F-82E2-93476DC9D17C}"/>
              </a:ext>
            </a:extLst>
          </p:cNvPr>
          <p:cNvSpPr txBox="1"/>
          <p:nvPr/>
        </p:nvSpPr>
        <p:spPr>
          <a:xfrm>
            <a:off x="912950" y="3205798"/>
            <a:ext cx="1293185" cy="6155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t">
            <a:spAutoFit/>
          </a:bodyPr>
          <a:lstStyle/>
          <a:p>
            <a:pPr algn="ctr" defTabSz="609585" hangingPunct="0"/>
            <a:r>
              <a:rPr lang="en-US" sz="1600">
                <a:latin typeface="+mj-lt"/>
                <a:cs typeface="Arial" panose="020B0604020202020204" pitchFamily="34" charset="0"/>
                <a:sym typeface="Calibri"/>
              </a:rPr>
              <a:t>RPO/RTO: Hours/Days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8C8EBB9-68A3-42A1-8EA6-39ADBF7BB6C8}"/>
              </a:ext>
            </a:extLst>
          </p:cNvPr>
          <p:cNvSpPr txBox="1"/>
          <p:nvPr/>
        </p:nvSpPr>
        <p:spPr>
          <a:xfrm>
            <a:off x="3734125" y="3208187"/>
            <a:ext cx="1360232" cy="6155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t">
            <a:spAutoFit/>
          </a:bodyPr>
          <a:lstStyle/>
          <a:p>
            <a:pPr algn="ctr" defTabSz="609585" hangingPunct="0"/>
            <a:r>
              <a:rPr lang="en-US" sz="1600">
                <a:latin typeface="+mj-lt"/>
                <a:cs typeface="Arial" panose="020B0604020202020204" pitchFamily="34" charset="0"/>
                <a:sym typeface="Calibri"/>
              </a:rPr>
              <a:t>RPO/RTO: Hours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6BBC650-B463-460E-9327-74F9396BA89D}"/>
              </a:ext>
            </a:extLst>
          </p:cNvPr>
          <p:cNvSpPr txBox="1"/>
          <p:nvPr/>
        </p:nvSpPr>
        <p:spPr>
          <a:xfrm>
            <a:off x="6622347" y="3235601"/>
            <a:ext cx="1686584" cy="6155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t">
            <a:spAutoFit/>
          </a:bodyPr>
          <a:lstStyle/>
          <a:p>
            <a:pPr algn="ctr" defTabSz="609585" hangingPunct="0"/>
            <a:r>
              <a:rPr lang="en-US" sz="1600">
                <a:latin typeface="+mj-lt"/>
                <a:cs typeface="Arial" panose="020B0604020202020204" pitchFamily="34" charset="0"/>
                <a:sym typeface="Calibri"/>
              </a:rPr>
              <a:t>RPO/RTO: </a:t>
            </a:r>
            <a:br>
              <a:rPr lang="en-US" sz="1600">
                <a:latin typeface="+mj-lt"/>
                <a:cs typeface="Arial" panose="020B0604020202020204" pitchFamily="34" charset="0"/>
                <a:sym typeface="Calibri"/>
              </a:rPr>
            </a:br>
            <a:r>
              <a:rPr lang="en-US" sz="1600">
                <a:latin typeface="+mj-lt"/>
                <a:cs typeface="Arial" panose="020B0604020202020204" pitchFamily="34" charset="0"/>
                <a:sym typeface="Calibri"/>
              </a:rPr>
              <a:t>Minutes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8AF07B-4E53-40AB-89C7-01A46F178F78}"/>
              </a:ext>
            </a:extLst>
          </p:cNvPr>
          <p:cNvSpPr txBox="1"/>
          <p:nvPr/>
        </p:nvSpPr>
        <p:spPr>
          <a:xfrm>
            <a:off x="9510570" y="3204289"/>
            <a:ext cx="1533492" cy="6155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t">
            <a:spAutoFit/>
          </a:bodyPr>
          <a:lstStyle/>
          <a:p>
            <a:pPr algn="ctr" defTabSz="609585" hangingPunct="0"/>
            <a:r>
              <a:rPr lang="en-US" sz="1600">
                <a:latin typeface="+mj-lt"/>
                <a:cs typeface="Arial" panose="020B0604020202020204" pitchFamily="34" charset="0"/>
                <a:sym typeface="Calibri"/>
              </a:rPr>
              <a:t>RPO/RTO: </a:t>
            </a:r>
            <a:br>
              <a:rPr lang="en-US" sz="1600">
                <a:latin typeface="+mj-lt"/>
                <a:cs typeface="Arial" panose="020B0604020202020204" pitchFamily="34" charset="0"/>
                <a:sym typeface="Calibri"/>
              </a:rPr>
            </a:br>
            <a:r>
              <a:rPr lang="en-US" sz="1600">
                <a:latin typeface="+mj-lt"/>
                <a:cs typeface="Arial" panose="020B0604020202020204" pitchFamily="34" charset="0"/>
                <a:sym typeface="Calibri"/>
              </a:rPr>
              <a:t>Near Real-time</a:t>
            </a:r>
          </a:p>
        </p:txBody>
      </p:sp>
      <p:pic>
        <p:nvPicPr>
          <p:cNvPr id="23" name="Picture 2" descr="Image result for dbaas">
            <a:extLst>
              <a:ext uri="{FF2B5EF4-FFF2-40B4-BE49-F238E27FC236}">
                <a16:creationId xmlns:a16="http://schemas.microsoft.com/office/drawing/2014/main" id="{7314A933-FB5A-4D08-8C20-BC302741F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309" y="5585618"/>
            <a:ext cx="1036963" cy="67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Image result for EKS kubernetes">
            <a:extLst>
              <a:ext uri="{FF2B5EF4-FFF2-40B4-BE49-F238E27FC236}">
                <a16:creationId xmlns:a16="http://schemas.microsoft.com/office/drawing/2014/main" id="{C2897C5E-32A3-4A7D-B4CB-9DC59E3C0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233" y="5650250"/>
            <a:ext cx="2898342" cy="54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Image result for dbaas">
            <a:extLst>
              <a:ext uri="{FF2B5EF4-FFF2-40B4-BE49-F238E27FC236}">
                <a16:creationId xmlns:a16="http://schemas.microsoft.com/office/drawing/2014/main" id="{A17A30C4-1A15-4848-BA5E-B68BCD146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60" y="5420812"/>
            <a:ext cx="1036963" cy="67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Image result for dbaas">
            <a:extLst>
              <a:ext uri="{FF2B5EF4-FFF2-40B4-BE49-F238E27FC236}">
                <a16:creationId xmlns:a16="http://schemas.microsoft.com/office/drawing/2014/main" id="{6E8D7506-2009-4D56-BFE8-FD92DB45E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757" y="5356180"/>
            <a:ext cx="1036963" cy="67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Image result for EKS kubernetes">
            <a:extLst>
              <a:ext uri="{FF2B5EF4-FFF2-40B4-BE49-F238E27FC236}">
                <a16:creationId xmlns:a16="http://schemas.microsoft.com/office/drawing/2014/main" id="{B7885D53-8018-4245-9A47-69890B3DB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369" y="5312200"/>
            <a:ext cx="2898342" cy="54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297444"/>
      </p:ext>
    </p:extLst>
  </p:cSld>
  <p:clrMapOvr>
    <a:masterClrMapping/>
  </p:clrMapOvr>
</p:sld>
</file>

<file path=ppt/theme/theme1.xml><?xml version="1.0" encoding="utf-8"?>
<a:theme xmlns:a="http://schemas.openxmlformats.org/drawingml/2006/main" name="Black_Generic">
  <a:themeElements>
    <a:clrScheme name="TFS Colors">
      <a:dk1>
        <a:srgbClr val="000000"/>
      </a:dk1>
      <a:lt1>
        <a:srgbClr val="FFFFFF"/>
      </a:lt1>
      <a:dk2>
        <a:srgbClr val="1A1918"/>
      </a:dk2>
      <a:lt2>
        <a:srgbClr val="E7E6E6"/>
      </a:lt2>
      <a:accent1>
        <a:srgbClr val="C4222A"/>
      </a:accent1>
      <a:accent2>
        <a:srgbClr val="3B4D59"/>
      </a:accent2>
      <a:accent3>
        <a:srgbClr val="B0404B"/>
      </a:accent3>
      <a:accent4>
        <a:srgbClr val="E6E5E5"/>
      </a:accent4>
      <a:accent5>
        <a:srgbClr val="3B4D59"/>
      </a:accent5>
      <a:accent6>
        <a:srgbClr val="00030A"/>
      </a:accent6>
      <a:hlink>
        <a:srgbClr val="0563C1"/>
      </a:hlink>
      <a:folHlink>
        <a:srgbClr val="954F72"/>
      </a:folHlink>
    </a:clrScheme>
    <a:fontScheme name="Toyota Type">
      <a:majorFont>
        <a:latin typeface="Toyota Type Black"/>
        <a:ea typeface=""/>
        <a:cs typeface=""/>
      </a:majorFont>
      <a:minorFont>
        <a:latin typeface="Toyota Type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332BB261-D0A4-4601-8E58-5B2E9605964C}" vid="{BF360408-3495-43CF-B8C2-04E44B851180}"/>
    </a:ext>
  </a:extLst>
</a:theme>
</file>

<file path=ppt/theme/theme10.xml><?xml version="1.0" encoding="utf-8"?>
<a:theme xmlns:a="http://schemas.openxmlformats.org/drawingml/2006/main" name="Systems">
  <a:themeElements>
    <a:clrScheme name="TFS Colors">
      <a:dk1>
        <a:srgbClr val="000000"/>
      </a:dk1>
      <a:lt1>
        <a:srgbClr val="FFFFFF"/>
      </a:lt1>
      <a:dk2>
        <a:srgbClr val="1A1918"/>
      </a:dk2>
      <a:lt2>
        <a:srgbClr val="E7E6E6"/>
      </a:lt2>
      <a:accent1>
        <a:srgbClr val="C4222A"/>
      </a:accent1>
      <a:accent2>
        <a:srgbClr val="3B4D59"/>
      </a:accent2>
      <a:accent3>
        <a:srgbClr val="B0404B"/>
      </a:accent3>
      <a:accent4>
        <a:srgbClr val="E6E5E5"/>
      </a:accent4>
      <a:accent5>
        <a:srgbClr val="3B4D59"/>
      </a:accent5>
      <a:accent6>
        <a:srgbClr val="00030A"/>
      </a:accent6>
      <a:hlink>
        <a:srgbClr val="0563C1"/>
      </a:hlink>
      <a:folHlink>
        <a:srgbClr val="954F72"/>
      </a:folHlink>
    </a:clrScheme>
    <a:fontScheme name="Toyota Type">
      <a:majorFont>
        <a:latin typeface="Toyota Type Black"/>
        <a:ea typeface=""/>
        <a:cs typeface=""/>
      </a:majorFont>
      <a:minorFont>
        <a:latin typeface="Toyota Type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332BB261-D0A4-4601-8E58-5B2E9605964C}" vid="{BF360408-3495-43CF-B8C2-04E44B851180}"/>
    </a:ext>
  </a:extLst>
</a:theme>
</file>

<file path=ppt/theme/theme11.xml><?xml version="1.0" encoding="utf-8"?>
<a:theme xmlns:a="http://schemas.openxmlformats.org/drawingml/2006/main" name="Team">
  <a:themeElements>
    <a:clrScheme name="TFS Colors">
      <a:dk1>
        <a:srgbClr val="000000"/>
      </a:dk1>
      <a:lt1>
        <a:srgbClr val="FFFFFF"/>
      </a:lt1>
      <a:dk2>
        <a:srgbClr val="1A1918"/>
      </a:dk2>
      <a:lt2>
        <a:srgbClr val="E7E6E6"/>
      </a:lt2>
      <a:accent1>
        <a:srgbClr val="C4222A"/>
      </a:accent1>
      <a:accent2>
        <a:srgbClr val="3B4D59"/>
      </a:accent2>
      <a:accent3>
        <a:srgbClr val="B0404B"/>
      </a:accent3>
      <a:accent4>
        <a:srgbClr val="E6E5E5"/>
      </a:accent4>
      <a:accent5>
        <a:srgbClr val="3B4D59"/>
      </a:accent5>
      <a:accent6>
        <a:srgbClr val="00030A"/>
      </a:accent6>
      <a:hlink>
        <a:srgbClr val="0563C1"/>
      </a:hlink>
      <a:folHlink>
        <a:srgbClr val="954F72"/>
      </a:folHlink>
    </a:clrScheme>
    <a:fontScheme name="Toyota Type">
      <a:majorFont>
        <a:latin typeface="Toyota Type Black"/>
        <a:ea typeface=""/>
        <a:cs typeface=""/>
      </a:majorFont>
      <a:minorFont>
        <a:latin typeface="Toyota Type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332BB261-D0A4-4601-8E58-5B2E9605964C}" vid="{BF360408-3495-43CF-B8C2-04E44B851180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rey_Generic">
  <a:themeElements>
    <a:clrScheme name="TFS Colors">
      <a:dk1>
        <a:srgbClr val="000000"/>
      </a:dk1>
      <a:lt1>
        <a:srgbClr val="FFFFFF"/>
      </a:lt1>
      <a:dk2>
        <a:srgbClr val="1A1918"/>
      </a:dk2>
      <a:lt2>
        <a:srgbClr val="E7E6E6"/>
      </a:lt2>
      <a:accent1>
        <a:srgbClr val="C4222A"/>
      </a:accent1>
      <a:accent2>
        <a:srgbClr val="3B4D59"/>
      </a:accent2>
      <a:accent3>
        <a:srgbClr val="B0404B"/>
      </a:accent3>
      <a:accent4>
        <a:srgbClr val="E6E5E5"/>
      </a:accent4>
      <a:accent5>
        <a:srgbClr val="3B4D59"/>
      </a:accent5>
      <a:accent6>
        <a:srgbClr val="00030A"/>
      </a:accent6>
      <a:hlink>
        <a:srgbClr val="0563C1"/>
      </a:hlink>
      <a:folHlink>
        <a:srgbClr val="954F72"/>
      </a:folHlink>
    </a:clrScheme>
    <a:fontScheme name="Toyota Type">
      <a:majorFont>
        <a:latin typeface="Toyota Type Black"/>
        <a:ea typeface=""/>
        <a:cs typeface=""/>
      </a:majorFont>
      <a:minorFont>
        <a:latin typeface="Toyota Type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332BB261-D0A4-4601-8E58-5B2E9605964C}" vid="{BF360408-3495-43CF-B8C2-04E44B851180}"/>
    </a:ext>
  </a:extLst>
</a:theme>
</file>

<file path=ppt/theme/theme3.xml><?xml version="1.0" encoding="utf-8"?>
<a:theme xmlns:a="http://schemas.openxmlformats.org/drawingml/2006/main" name="White_Generic">
  <a:themeElements>
    <a:clrScheme name="Custom 2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79FFB6"/>
      </a:accent1>
      <a:accent2>
        <a:srgbClr val="92D050"/>
      </a:accent2>
      <a:accent3>
        <a:srgbClr val="FFC000"/>
      </a:accent3>
      <a:accent4>
        <a:srgbClr val="C00000"/>
      </a:accent4>
      <a:accent5>
        <a:srgbClr val="92D050"/>
      </a:accent5>
      <a:accent6>
        <a:srgbClr val="00B050"/>
      </a:accent6>
      <a:hlink>
        <a:srgbClr val="AD1F1F"/>
      </a:hlink>
      <a:folHlink>
        <a:srgbClr val="FFC42F"/>
      </a:folHlink>
    </a:clrScheme>
    <a:fontScheme name="Toyota Type">
      <a:majorFont>
        <a:latin typeface="Toyota Type Black"/>
        <a:ea typeface=""/>
        <a:cs typeface=""/>
      </a:majorFont>
      <a:minorFont>
        <a:latin typeface="Toyota Type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332BB261-D0A4-4601-8E58-5B2E9605964C}" vid="{BF360408-3495-43CF-B8C2-04E44B851180}"/>
    </a:ext>
  </a:extLst>
</a:theme>
</file>

<file path=ppt/theme/theme4.xml><?xml version="1.0" encoding="utf-8"?>
<a:theme xmlns:a="http://schemas.openxmlformats.org/drawingml/2006/main" name="Red_Generic">
  <a:themeElements>
    <a:clrScheme name="TFS Colors">
      <a:dk1>
        <a:srgbClr val="000000"/>
      </a:dk1>
      <a:lt1>
        <a:srgbClr val="FFFFFF"/>
      </a:lt1>
      <a:dk2>
        <a:srgbClr val="1A1918"/>
      </a:dk2>
      <a:lt2>
        <a:srgbClr val="E7E6E6"/>
      </a:lt2>
      <a:accent1>
        <a:srgbClr val="C4222A"/>
      </a:accent1>
      <a:accent2>
        <a:srgbClr val="3B4D59"/>
      </a:accent2>
      <a:accent3>
        <a:srgbClr val="B0404B"/>
      </a:accent3>
      <a:accent4>
        <a:srgbClr val="E6E5E5"/>
      </a:accent4>
      <a:accent5>
        <a:srgbClr val="3B4D59"/>
      </a:accent5>
      <a:accent6>
        <a:srgbClr val="00030A"/>
      </a:accent6>
      <a:hlink>
        <a:srgbClr val="0563C1"/>
      </a:hlink>
      <a:folHlink>
        <a:srgbClr val="954F72"/>
      </a:folHlink>
    </a:clrScheme>
    <a:fontScheme name="Toyota Type">
      <a:majorFont>
        <a:latin typeface="Toyota Type Black"/>
        <a:ea typeface=""/>
        <a:cs typeface=""/>
      </a:majorFont>
      <a:minorFont>
        <a:latin typeface="Toyota Type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332BB261-D0A4-4601-8E58-5B2E9605964C}" vid="{BF360408-3495-43CF-B8C2-04E44B851180}"/>
    </a:ext>
  </a:extLst>
</a:theme>
</file>

<file path=ppt/theme/theme5.xml><?xml version="1.0" encoding="utf-8"?>
<a:theme xmlns:a="http://schemas.openxmlformats.org/drawingml/2006/main" name="TFS Digital">
  <a:themeElements>
    <a:clrScheme name="TFS Colors">
      <a:dk1>
        <a:srgbClr val="000000"/>
      </a:dk1>
      <a:lt1>
        <a:srgbClr val="FFFFFF"/>
      </a:lt1>
      <a:dk2>
        <a:srgbClr val="1A1918"/>
      </a:dk2>
      <a:lt2>
        <a:srgbClr val="E7E6E6"/>
      </a:lt2>
      <a:accent1>
        <a:srgbClr val="C4222A"/>
      </a:accent1>
      <a:accent2>
        <a:srgbClr val="3B4D59"/>
      </a:accent2>
      <a:accent3>
        <a:srgbClr val="B0404B"/>
      </a:accent3>
      <a:accent4>
        <a:srgbClr val="E6E5E5"/>
      </a:accent4>
      <a:accent5>
        <a:srgbClr val="3B4D59"/>
      </a:accent5>
      <a:accent6>
        <a:srgbClr val="00030A"/>
      </a:accent6>
      <a:hlink>
        <a:srgbClr val="0563C1"/>
      </a:hlink>
      <a:folHlink>
        <a:srgbClr val="954F72"/>
      </a:folHlink>
    </a:clrScheme>
    <a:fontScheme name="Toyota Type">
      <a:majorFont>
        <a:latin typeface="Toyota Type Black"/>
        <a:ea typeface=""/>
        <a:cs typeface=""/>
      </a:majorFont>
      <a:minorFont>
        <a:latin typeface="Toyota Type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332BB261-D0A4-4601-8E58-5B2E9605964C}" vid="{BF360408-3495-43CF-B8C2-04E44B851180}"/>
    </a:ext>
  </a:extLst>
</a:theme>
</file>

<file path=ppt/theme/theme6.xml><?xml version="1.0" encoding="utf-8"?>
<a:theme xmlns:a="http://schemas.openxmlformats.org/drawingml/2006/main" name="Academy">
  <a:themeElements>
    <a:clrScheme name="TFS Colors">
      <a:dk1>
        <a:srgbClr val="000000"/>
      </a:dk1>
      <a:lt1>
        <a:srgbClr val="FFFFFF"/>
      </a:lt1>
      <a:dk2>
        <a:srgbClr val="1A1918"/>
      </a:dk2>
      <a:lt2>
        <a:srgbClr val="E7E6E6"/>
      </a:lt2>
      <a:accent1>
        <a:srgbClr val="C4222A"/>
      </a:accent1>
      <a:accent2>
        <a:srgbClr val="3B4D59"/>
      </a:accent2>
      <a:accent3>
        <a:srgbClr val="B0404B"/>
      </a:accent3>
      <a:accent4>
        <a:srgbClr val="E6E5E5"/>
      </a:accent4>
      <a:accent5>
        <a:srgbClr val="3B4D59"/>
      </a:accent5>
      <a:accent6>
        <a:srgbClr val="00030A"/>
      </a:accent6>
      <a:hlink>
        <a:srgbClr val="0563C1"/>
      </a:hlink>
      <a:folHlink>
        <a:srgbClr val="954F72"/>
      </a:folHlink>
    </a:clrScheme>
    <a:fontScheme name="Toyota Type">
      <a:majorFont>
        <a:latin typeface="Toyota Type Black"/>
        <a:ea typeface=""/>
        <a:cs typeface=""/>
      </a:majorFont>
      <a:minorFont>
        <a:latin typeface="Toyota Type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332BB261-D0A4-4601-8E58-5B2E9605964C}" vid="{BF360408-3495-43CF-B8C2-04E44B851180}"/>
    </a:ext>
  </a:extLst>
</a:theme>
</file>

<file path=ppt/theme/theme7.xml><?xml version="1.0" encoding="utf-8"?>
<a:theme xmlns:a="http://schemas.openxmlformats.org/drawingml/2006/main" name="Architecture">
  <a:themeElements>
    <a:clrScheme name="TFS Colors">
      <a:dk1>
        <a:srgbClr val="000000"/>
      </a:dk1>
      <a:lt1>
        <a:srgbClr val="FFFFFF"/>
      </a:lt1>
      <a:dk2>
        <a:srgbClr val="1A1918"/>
      </a:dk2>
      <a:lt2>
        <a:srgbClr val="E7E6E6"/>
      </a:lt2>
      <a:accent1>
        <a:srgbClr val="C4222A"/>
      </a:accent1>
      <a:accent2>
        <a:srgbClr val="3B4D59"/>
      </a:accent2>
      <a:accent3>
        <a:srgbClr val="B0404B"/>
      </a:accent3>
      <a:accent4>
        <a:srgbClr val="E6E5E5"/>
      </a:accent4>
      <a:accent5>
        <a:srgbClr val="3B4D59"/>
      </a:accent5>
      <a:accent6>
        <a:srgbClr val="00030A"/>
      </a:accent6>
      <a:hlink>
        <a:srgbClr val="0563C1"/>
      </a:hlink>
      <a:folHlink>
        <a:srgbClr val="954F72"/>
      </a:folHlink>
    </a:clrScheme>
    <a:fontScheme name="Toyota Type">
      <a:majorFont>
        <a:latin typeface="Toyota Type Black"/>
        <a:ea typeface=""/>
        <a:cs typeface=""/>
      </a:majorFont>
      <a:minorFont>
        <a:latin typeface="Toyota Type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332BB261-D0A4-4601-8E58-5B2E9605964C}" vid="{BF360408-3495-43CF-B8C2-04E44B851180}"/>
    </a:ext>
  </a:extLst>
</a:theme>
</file>

<file path=ppt/theme/theme8.xml><?xml version="1.0" encoding="utf-8"?>
<a:theme xmlns:a="http://schemas.openxmlformats.org/drawingml/2006/main" name="Factory">
  <a:themeElements>
    <a:clrScheme name="TFS Colors">
      <a:dk1>
        <a:srgbClr val="000000"/>
      </a:dk1>
      <a:lt1>
        <a:srgbClr val="FFFFFF"/>
      </a:lt1>
      <a:dk2>
        <a:srgbClr val="1A1918"/>
      </a:dk2>
      <a:lt2>
        <a:srgbClr val="E7E6E6"/>
      </a:lt2>
      <a:accent1>
        <a:srgbClr val="C4222A"/>
      </a:accent1>
      <a:accent2>
        <a:srgbClr val="3B4D59"/>
      </a:accent2>
      <a:accent3>
        <a:srgbClr val="B0404B"/>
      </a:accent3>
      <a:accent4>
        <a:srgbClr val="E6E5E5"/>
      </a:accent4>
      <a:accent5>
        <a:srgbClr val="3B4D59"/>
      </a:accent5>
      <a:accent6>
        <a:srgbClr val="00030A"/>
      </a:accent6>
      <a:hlink>
        <a:srgbClr val="0563C1"/>
      </a:hlink>
      <a:folHlink>
        <a:srgbClr val="954F72"/>
      </a:folHlink>
    </a:clrScheme>
    <a:fontScheme name="Toyota Type">
      <a:majorFont>
        <a:latin typeface="Toyota Type Black"/>
        <a:ea typeface=""/>
        <a:cs typeface=""/>
      </a:majorFont>
      <a:minorFont>
        <a:latin typeface="Toyota Type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332BB261-D0A4-4601-8E58-5B2E9605964C}" vid="{BF360408-3495-43CF-B8C2-04E44B851180}"/>
    </a:ext>
  </a:extLst>
</a:theme>
</file>

<file path=ppt/theme/theme9.xml><?xml version="1.0" encoding="utf-8"?>
<a:theme xmlns:a="http://schemas.openxmlformats.org/drawingml/2006/main" name="Security">
  <a:themeElements>
    <a:clrScheme name="TFS Colors">
      <a:dk1>
        <a:srgbClr val="000000"/>
      </a:dk1>
      <a:lt1>
        <a:srgbClr val="FFFFFF"/>
      </a:lt1>
      <a:dk2>
        <a:srgbClr val="1A1918"/>
      </a:dk2>
      <a:lt2>
        <a:srgbClr val="E7E6E6"/>
      </a:lt2>
      <a:accent1>
        <a:srgbClr val="C4222A"/>
      </a:accent1>
      <a:accent2>
        <a:srgbClr val="3B4D59"/>
      </a:accent2>
      <a:accent3>
        <a:srgbClr val="B0404B"/>
      </a:accent3>
      <a:accent4>
        <a:srgbClr val="E6E5E5"/>
      </a:accent4>
      <a:accent5>
        <a:srgbClr val="3B4D59"/>
      </a:accent5>
      <a:accent6>
        <a:srgbClr val="00030A"/>
      </a:accent6>
      <a:hlink>
        <a:srgbClr val="0563C1"/>
      </a:hlink>
      <a:folHlink>
        <a:srgbClr val="954F72"/>
      </a:folHlink>
    </a:clrScheme>
    <a:fontScheme name="Toyota Type">
      <a:majorFont>
        <a:latin typeface="Toyota Type Black"/>
        <a:ea typeface=""/>
        <a:cs typeface=""/>
      </a:majorFont>
      <a:minorFont>
        <a:latin typeface="Toyota Type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332BB261-D0A4-4601-8E58-5B2E9605964C}" vid="{BF360408-3495-43CF-B8C2-04E44B85118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4EE0F891BED14BBD6A4857048FBED5" ma:contentTypeVersion="11" ma:contentTypeDescription="Create a new document." ma:contentTypeScope="" ma:versionID="51c90ed9c1c6789b71fd498a77b84840">
  <xsd:schema xmlns:xsd="http://www.w3.org/2001/XMLSchema" xmlns:xs="http://www.w3.org/2001/XMLSchema" xmlns:p="http://schemas.microsoft.com/office/2006/metadata/properties" xmlns:ns3="cea6a107-2e3a-4166-9c2d-c4d1ea3143d6" xmlns:ns4="507359e3-7f8b-43a2-aacf-34c3d192e195" targetNamespace="http://schemas.microsoft.com/office/2006/metadata/properties" ma:root="true" ma:fieldsID="1e55f7ef631e1184799544e520329b99" ns3:_="" ns4:_="">
    <xsd:import namespace="cea6a107-2e3a-4166-9c2d-c4d1ea3143d6"/>
    <xsd:import namespace="507359e3-7f8b-43a2-aacf-34c3d192e19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Location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a6a107-2e3a-4166-9c2d-c4d1ea3143d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7359e3-7f8b-43a2-aacf-34c3d192e1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A790757-9C9C-48DE-BC66-7EB16D0E125C}">
  <ds:schemaRefs>
    <ds:schemaRef ds:uri="http://purl.org/dc/terms/"/>
    <ds:schemaRef ds:uri="http://schemas.openxmlformats.org/package/2006/metadata/core-properties"/>
    <ds:schemaRef ds:uri="cea6a107-2e3a-4166-9c2d-c4d1ea3143d6"/>
    <ds:schemaRef ds:uri="http://schemas.microsoft.com/office/2006/documentManagement/types"/>
    <ds:schemaRef ds:uri="http://schemas.microsoft.com/office/infopath/2007/PartnerControls"/>
    <ds:schemaRef ds:uri="507359e3-7f8b-43a2-aacf-34c3d192e195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8059683-FC6F-43CD-852D-75A479B388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ea6a107-2e3a-4166-9c2d-c4d1ea3143d6"/>
    <ds:schemaRef ds:uri="507359e3-7f8b-43a2-aacf-34c3d192e1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3645A99-5FBC-4D66-8415-3AC01915611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182</TotalTime>
  <Words>1905</Words>
  <Application>Microsoft Office PowerPoint</Application>
  <PresentationFormat>Widescreen</PresentationFormat>
  <Paragraphs>755</Paragraphs>
  <Slides>27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27</vt:i4>
      </vt:variant>
    </vt:vector>
  </HeadingPairs>
  <TitlesOfParts>
    <vt:vector size="47" baseType="lpstr">
      <vt:lpstr>Amazon Ember</vt:lpstr>
      <vt:lpstr>Arial</vt:lpstr>
      <vt:lpstr>Arial Narrow</vt:lpstr>
      <vt:lpstr>Calibri</vt:lpstr>
      <vt:lpstr>Century Gothic</vt:lpstr>
      <vt:lpstr>Toyota Type</vt:lpstr>
      <vt:lpstr>Toyota Type Black</vt:lpstr>
      <vt:lpstr>Toyota Type Book</vt:lpstr>
      <vt:lpstr>Wingdings</vt:lpstr>
      <vt:lpstr>Black_Generic</vt:lpstr>
      <vt:lpstr>Grey_Generic</vt:lpstr>
      <vt:lpstr>White_Generic</vt:lpstr>
      <vt:lpstr>Red_Generic</vt:lpstr>
      <vt:lpstr>TFS Digital</vt:lpstr>
      <vt:lpstr>Academy</vt:lpstr>
      <vt:lpstr>Architecture</vt:lpstr>
      <vt:lpstr>Factory</vt:lpstr>
      <vt:lpstr>Security</vt:lpstr>
      <vt:lpstr>Systems</vt:lpstr>
      <vt:lpstr>Team</vt:lpstr>
      <vt:lpstr>TFS Cloud  Catalog, Roadmap, Patterns (draft)</vt:lpstr>
      <vt:lpstr>Cloud Capability Model</vt:lpstr>
      <vt:lpstr>PowerPoint Presentation</vt:lpstr>
      <vt:lpstr>TFS Cloud Roadmap</vt:lpstr>
      <vt:lpstr>What self-service options are available today?</vt:lpstr>
      <vt:lpstr>mFin AWS environment readiness</vt:lpstr>
      <vt:lpstr>Building mFin/multi-tenant Environments</vt:lpstr>
      <vt:lpstr>TFS Cloud foot print</vt:lpstr>
      <vt:lpstr>Four levels of DR support across a spectrum of complexity and time</vt:lpstr>
      <vt:lpstr>Pattern - Disaster Recovery using Backup &amp; Restore</vt:lpstr>
      <vt:lpstr>Pattern: Pilot light (Before DR)</vt:lpstr>
      <vt:lpstr>Pattern: Pilot light (After DR)</vt:lpstr>
      <vt:lpstr>Pattern: Warm Standby (Before DR)</vt:lpstr>
      <vt:lpstr>Pattern: Warm Standby (After DR)</vt:lpstr>
      <vt:lpstr>Pattern 1 - Active/Active (read local, write global)</vt:lpstr>
      <vt:lpstr>Pattern 2: Active/Active (read local, write local)</vt:lpstr>
      <vt:lpstr>PowerPoint Presentation</vt:lpstr>
      <vt:lpstr>Pattern-1 EKS: Warm Standby (After DR)</vt:lpstr>
      <vt:lpstr>Pattern 1 EKS: Active/Active (read local, write global)</vt:lpstr>
      <vt:lpstr>Pattern 2 EKS: Active/Active (read local, write local)</vt:lpstr>
      <vt:lpstr>PowerPoint Presentation</vt:lpstr>
      <vt:lpstr>Recommendations &amp; Best Practices</vt:lpstr>
      <vt:lpstr>PowerPoint Presentation</vt:lpstr>
      <vt:lpstr>Demo</vt:lpstr>
      <vt:lpstr>Q&amp;A</vt:lpstr>
      <vt:lpstr>Cloud Native Kubernetes Platform (CaaS)</vt:lpstr>
      <vt:lpstr>Tradition Apps in AWS (IaaS)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Venkat Kanyaboyina</dc:creator>
  <cp:lastModifiedBy>Venkat Kanyaboyina</cp:lastModifiedBy>
  <cp:revision>3</cp:revision>
  <dcterms:created xsi:type="dcterms:W3CDTF">2019-09-11T14:41:31Z</dcterms:created>
  <dcterms:modified xsi:type="dcterms:W3CDTF">2019-10-31T14:46:15Z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0x010100274EE0F891BED14BBD6A4857048FBED5</vt:lpwstr>
  </property>
</Properties>
</file>